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5"/>
  </p:notesMasterIdLst>
  <p:sldIdLst>
    <p:sldId id="256" r:id="rId3"/>
    <p:sldId id="257" r:id="rId4"/>
    <p:sldId id="259" r:id="rId5"/>
    <p:sldId id="258" r:id="rId6"/>
    <p:sldId id="261" r:id="rId7"/>
    <p:sldId id="268" r:id="rId8"/>
    <p:sldId id="262" r:id="rId9"/>
    <p:sldId id="263" r:id="rId10"/>
    <p:sldId id="265" r:id="rId11"/>
    <p:sldId id="269" r:id="rId12"/>
    <p:sldId id="266" r:id="rId13"/>
    <p:sldId id="267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DED3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1118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07F6EB-7529-410C-8A59-1CC74F6B7E2A}" type="datetimeFigureOut">
              <a:rPr lang="en-US" smtClean="0"/>
              <a:t>4/3/2020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73F65-4BB5-4E16-A22B-C07EFAE3DB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56651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Intro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77E6A5-84E7-453F-B4C0-80100D7D543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70928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F43C09-5206-4AAE-B9C5-DE5AB66A1C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5F23FD8-2110-43CE-A281-E6A1704AEC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93902B-FCBC-4B99-ABE2-A761D8AAD7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D43EE-DD82-4BFE-8A61-528F078D9194}" type="datetimeFigureOut">
              <a:rPr lang="en-US" smtClean="0"/>
              <a:t>4/3/2020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27C600-73AF-4A20-9610-9FDF4F3BB9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87EA95-C393-42C3-8331-E7CA7EB8D3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CF81C1-F6B1-44D0-AFF6-B90BD3BBDB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203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79254E-DE0D-4A56-B65C-F43931C65B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647C541-7C8A-493E-B0C4-743E16B07E5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CE91DF-C87B-4038-B566-7564E23F90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D43EE-DD82-4BFE-8A61-528F078D9194}" type="datetimeFigureOut">
              <a:rPr lang="en-US" smtClean="0"/>
              <a:t>4/3/2020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375385-DBDE-4647-81BA-6DC8BDB93E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FC2856-CFC6-453B-8ADF-6FA4B090CB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CF81C1-F6B1-44D0-AFF6-B90BD3BBDB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39793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71EDD61-8E21-4096-AC9B-942906C26DF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04BF039-57C5-4FD3-98F0-D7556F2CCE9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679C4D-F5BE-447E-A3A1-A80D2F8DCB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D43EE-DD82-4BFE-8A61-528F078D9194}" type="datetimeFigureOut">
              <a:rPr lang="en-US" smtClean="0"/>
              <a:t>4/3/2020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BE4FF6-9C9E-4484-90E8-CBD511E45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492086-A0C6-4F31-9201-8BC9006D07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CF81C1-F6B1-44D0-AFF6-B90BD3BBDB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12930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0693" y="1769540"/>
            <a:ext cx="9440034" cy="1828801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0693" y="3773489"/>
            <a:ext cx="9440034" cy="1049867"/>
          </a:xfrm>
        </p:spPr>
        <p:txBody>
          <a:bodyPr anchor="t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D38747-4367-4BD2-8D51-C97E202738E2}" type="datetime1">
              <a:rPr lang="en-US" smtClean="0"/>
              <a:t>4/3/2020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050566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55A3C-5767-4844-A0A3-83778C2E5409}" type="datetime1">
              <a:rPr lang="en-US" smtClean="0"/>
              <a:t>4/3/2020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1199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1761067"/>
            <a:ext cx="9590550" cy="1828813"/>
          </a:xfrm>
        </p:spPr>
        <p:txBody>
          <a:bodyPr anchor="b"/>
          <a:lstStyle>
            <a:lvl1pPr algn="ctr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3763439"/>
            <a:ext cx="9590550" cy="1333494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E507A8-A5CF-4D38-AB86-7EDDA87A85D4}" type="datetime1">
              <a:rPr lang="en-US" smtClean="0"/>
              <a:t>4/3/2020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72780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12618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2076450"/>
            <a:ext cx="4856841" cy="3622671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0716" y="2076451"/>
            <a:ext cx="4856841" cy="3622672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CD27C-8599-43EF-BA1D-14DDC1946E06}" type="datetime1">
              <a:rPr lang="en-US" smtClean="0"/>
              <a:t>4/3/2020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272912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Slate-V2-HD-compPhotoInset.png">
            <a:extLst>
              <a:ext uri="{FF2B5EF4-FFF2-40B4-BE49-F238E27FC236}">
                <a16:creationId xmlns:a16="http://schemas.microsoft.com/office/drawing/2014/main" id="{37B721FF-D609-4D98-9D19-CF75AA8A54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795" y="1734506"/>
            <a:ext cx="5029200" cy="4099959"/>
          </a:xfrm>
          <a:prstGeom prst="rect">
            <a:avLst/>
          </a:prstGeom>
        </p:spPr>
      </p:pic>
      <p:pic>
        <p:nvPicPr>
          <p:cNvPr id="21" name="Picture 20" descr="Slate-V2-HD-compPhotoInset.png">
            <a:extLst>
              <a:ext uri="{FF2B5EF4-FFF2-40B4-BE49-F238E27FC236}">
                <a16:creationId xmlns:a16="http://schemas.microsoft.com/office/drawing/2014/main" id="{073936BD-C868-433F-8E84-D6DD8E640E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8357" y="1734506"/>
            <a:ext cx="5029200" cy="409995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6013" y="1855153"/>
            <a:ext cx="4764764" cy="692494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6013" y="2702103"/>
            <a:ext cx="4764764" cy="304353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3166" y="1855152"/>
            <a:ext cx="4779582" cy="692495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3167" y="2702103"/>
            <a:ext cx="4779581" cy="304353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43D99-809A-49C0-96E5-4250D0B498EE}" type="datetime1">
              <a:rPr lang="en-US" smtClean="0"/>
              <a:t>4/3/2020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45975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43DE9B-B678-4EFB-BB7D-A4370204A0B0}" type="datetime1">
              <a:rPr lang="en-US" smtClean="0"/>
              <a:t>4/3/2020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798685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812DA-F765-4142-A6A3-A8ED7235E082}" type="datetime1">
              <a:rPr lang="en-US" smtClean="0"/>
              <a:t>4/3/2020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608174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3706889" cy="1821918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609600"/>
            <a:ext cx="6411924" cy="5080001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673351"/>
            <a:ext cx="3706889" cy="301625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277FD-7DE6-41D4-930D-AC99F5AFE54E}" type="datetime1">
              <a:rPr lang="en-US" smtClean="0"/>
              <a:t>4/3/2020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54246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9EE630-8D4B-45DA-BA77-613020A67D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A794FE-DF32-4E76-B035-2633590557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901921-69D4-4F82-8B14-9D2F1230B9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D43EE-DD82-4BFE-8A61-528F078D9194}" type="datetimeFigureOut">
              <a:rPr lang="en-US" smtClean="0"/>
              <a:t>4/3/2020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638098-5186-4CDA-AB37-B657C75ED7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74445C-DE15-40E0-9B9D-F82CCCDA21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CF81C1-F6B1-44D0-AFF6-B90BD3BBDB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201777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Slate-V2-HD-vertPhotoInset.png">
            <a:extLst>
              <a:ext uri="{FF2B5EF4-FFF2-40B4-BE49-F238E27FC236}">
                <a16:creationId xmlns:a16="http://schemas.microsoft.com/office/drawing/2014/main" id="{4D06E496-ACBA-4063-B4A1-C5C484EE5A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3665" y="609600"/>
            <a:ext cx="3584166" cy="52048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763701"/>
            <a:ext cx="5707899" cy="1675559"/>
          </a:xfrm>
        </p:spPr>
        <p:txBody>
          <a:bodyPr anchor="b">
            <a:noAutofit/>
          </a:bodyPr>
          <a:lstStyle>
            <a:lvl1pPr algn="ctr">
              <a:defRPr sz="32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42551" y="763702"/>
            <a:ext cx="3275751" cy="4912822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73698" y="2679699"/>
            <a:ext cx="4588094" cy="3135695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A15526-7079-4B7B-987C-1B5FAE11A0FF}" type="datetime1">
              <a:rPr lang="en-US" smtClean="0"/>
              <a:t>4/3/2020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192011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Slate-V2-HD-panoPhotoInset.png">
            <a:extLst>
              <a:ext uri="{FF2B5EF4-FFF2-40B4-BE49-F238E27FC236}">
                <a16:creationId xmlns:a16="http://schemas.microsoft.com/office/drawing/2014/main" id="{CE39118B-B3AD-4BD4-BA22-DEFF4E76CE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883" y="547807"/>
            <a:ext cx="10141799" cy="38168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565255"/>
            <a:ext cx="10355326" cy="543472"/>
          </a:xfrm>
        </p:spPr>
        <p:txBody>
          <a:bodyPr anchor="b">
            <a:normAutofit/>
          </a:bodyPr>
          <a:lstStyle>
            <a:lvl1pPr algn="ctr"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69349" y="695009"/>
            <a:ext cx="9845346" cy="3525671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247728"/>
            <a:ext cx="10353762" cy="543472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1B079-7EF0-44EE-B798-BCC497C9F3B2}" type="datetime1">
              <a:rPr lang="en-US" smtClean="0"/>
              <a:t>4/3/2020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006425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8437"/>
            <a:ext cx="10353762" cy="3534344"/>
          </a:xfrm>
        </p:spPr>
        <p:txBody>
          <a:bodyPr anchor="ctr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95180"/>
            <a:ext cx="10353763" cy="150182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F70A8-1D13-4657-95F0-A9EA54967B8D}" type="datetime1">
              <a:rPr lang="en-US" smtClean="0"/>
              <a:t>4/3/2020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702781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32749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304353"/>
            <a:ext cx="10353763" cy="148949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EB90AC-71BD-4C7F-8ACA-7B3F18292E63}" type="datetime1">
              <a:rPr lang="en-US" smtClean="0"/>
              <a:t>4/3/2020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23F0D53-0705-41B7-8554-09D21E7807F9}"/>
              </a:ext>
            </a:extLst>
          </p:cNvPr>
          <p:cNvSpPr txBox="1"/>
          <p:nvPr/>
        </p:nvSpPr>
        <p:spPr>
          <a:xfrm>
            <a:off x="990600" y="88479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7F647CD-0F1A-4BB3-89E0-A74F1E1B098D}"/>
              </a:ext>
            </a:extLst>
          </p:cNvPr>
          <p:cNvSpPr txBox="1"/>
          <p:nvPr/>
        </p:nvSpPr>
        <p:spPr>
          <a:xfrm>
            <a:off x="10504716" y="292825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26400146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2126942"/>
            <a:ext cx="10353763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84" y="4650556"/>
            <a:ext cx="10352199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6EFC2C-8905-46F0-B443-CE905B76BA01}" type="datetime1">
              <a:rPr lang="en-US" smtClean="0"/>
              <a:t>4/3/2020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808613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5" y="1885950"/>
            <a:ext cx="3300984" cy="76478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5" y="2768112"/>
            <a:ext cx="3300984" cy="302308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6711" y="1885949"/>
            <a:ext cx="3300984" cy="764783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435" y="2768112"/>
            <a:ext cx="3300984" cy="302308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572" y="1885950"/>
            <a:ext cx="3300984" cy="76478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66572" y="2768110"/>
            <a:ext cx="3300984" cy="302308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079DC3-C9B5-499E-9140-0DC28B7074E2}" type="datetime1">
              <a:rPr lang="en-US" smtClean="0"/>
              <a:t>4/3/2020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501239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ate-V2-HD-3colPhotoInset.png">
            <a:extLst>
              <a:ext uri="{FF2B5EF4-FFF2-40B4-BE49-F238E27FC236}">
                <a16:creationId xmlns:a16="http://schemas.microsoft.com/office/drawing/2014/main" id="{7E87C569-D426-4615-ADA7-B370EA9834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962" y="1818214"/>
            <a:ext cx="3339972" cy="1847851"/>
          </a:xfrm>
          <a:prstGeom prst="rect">
            <a:avLst/>
          </a:prstGeom>
        </p:spPr>
      </p:pic>
      <p:pic>
        <p:nvPicPr>
          <p:cNvPr id="36" name="Picture 35" descr="Slate-V2-HD-3colPhotoInset.png">
            <a:extLst>
              <a:ext uri="{FF2B5EF4-FFF2-40B4-BE49-F238E27FC236}">
                <a16:creationId xmlns:a16="http://schemas.microsoft.com/office/drawing/2014/main" id="{7B353ED4-7AD0-46C9-88ED-1A16B1433A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3800" y="1818214"/>
            <a:ext cx="3339972" cy="1847851"/>
          </a:xfrm>
          <a:prstGeom prst="rect">
            <a:avLst/>
          </a:prstGeom>
        </p:spPr>
      </p:pic>
      <p:pic>
        <p:nvPicPr>
          <p:cNvPr id="37" name="Picture 36" descr="Slate-V2-HD-3colPhotoInset.png">
            <a:extLst>
              <a:ext uri="{FF2B5EF4-FFF2-40B4-BE49-F238E27FC236}">
                <a16:creationId xmlns:a16="http://schemas.microsoft.com/office/drawing/2014/main" id="{F561D985-AD57-459A-B3A6-EBF2960397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6051" y="1818214"/>
            <a:ext cx="3339972" cy="1847851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3" cy="9704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18102" y="1938918"/>
            <a:ext cx="3092368" cy="160295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572443"/>
            <a:ext cx="3300984" cy="121875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88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45743" y="1939094"/>
            <a:ext cx="3092368" cy="160816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435" y="4572442"/>
            <a:ext cx="3300984" cy="121875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697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75698" y="1934432"/>
            <a:ext cx="3092368" cy="160729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66572" y="4572442"/>
            <a:ext cx="3300984" cy="121875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BB33EA-E472-4D22-9C03-A9C14AA21CED}" type="datetime1">
              <a:rPr lang="en-US" smtClean="0"/>
              <a:t>4/3/2020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781107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7E833E-1B6D-415F-AD29-75AE8C43BD0D}" type="datetime1">
              <a:rPr lang="en-US" smtClean="0"/>
              <a:t>4/3/2020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344898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83068" y="609599"/>
            <a:ext cx="228448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6" y="609599"/>
            <a:ext cx="7916872" cy="5181601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52596F-08A7-4B70-989A-F2B1CF31E66B}" type="datetime1">
              <a:rPr lang="en-US" smtClean="0"/>
              <a:t>4/3/2020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55397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25CFF8-78AE-4F28-B7E5-27DE31E80B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9E4E9C-B7ED-4008-A242-18F18BEE65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D36219-810A-4D0F-A9EC-5A68370E37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D43EE-DD82-4BFE-8A61-528F078D9194}" type="datetimeFigureOut">
              <a:rPr lang="en-US" smtClean="0"/>
              <a:t>4/3/2020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BAC860-DC0B-4D11-BBB8-AD4D221DD8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74A44C-DB1A-424E-B352-DA13B70D48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CF81C1-F6B1-44D0-AFF6-B90BD3BBDB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96455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64D554-0C7D-4FE9-8278-8ABDDCEAA4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AAB97B-457E-44EB-A9DF-59A30CB4EA0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F3091A7-764A-4702-ACEA-45D98178E9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24AF9B7-6461-49F2-B5A9-F566832AB6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D43EE-DD82-4BFE-8A61-528F078D9194}" type="datetimeFigureOut">
              <a:rPr lang="en-US" smtClean="0"/>
              <a:t>4/3/2020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C8020C5-D628-49C4-81BF-77D7DF5CE2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FB8F0A4-BC07-4144-BE31-2BD65E4109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CF81C1-F6B1-44D0-AFF6-B90BD3BBDB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77104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851E4F-57EE-4FBD-B85E-D420080579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85024E-0AD7-456C-80D3-085A48754C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A18C3E4-0A3B-4CF7-A5AC-6CB51CA026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62A279F-7C9E-48D4-9EC5-2CC99315E4A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5E53C43-5B70-48D8-8C5B-F0277C016A8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21B7822-1CCB-4E88-9B0E-C6D07A7AC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D43EE-DD82-4BFE-8A61-528F078D9194}" type="datetimeFigureOut">
              <a:rPr lang="en-US" smtClean="0"/>
              <a:t>4/3/2020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2E04801-B4FB-4758-AA9B-8D24240C84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8AE917D-48B4-4F5F-B6F3-C9B61FDC08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CF81C1-F6B1-44D0-AFF6-B90BD3BBDB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52658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151CB8-9410-4FC7-A2CF-C6471C6F67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4450ED5-792E-4B80-BDD5-9187FFED98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D43EE-DD82-4BFE-8A61-528F078D9194}" type="datetimeFigureOut">
              <a:rPr lang="en-US" smtClean="0"/>
              <a:t>4/3/2020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5D458AE-2485-4AC8-8463-0E1E2C2A8D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D6A7CC0-BB8D-4A54-A27A-2FBC3DEA4E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CF81C1-F6B1-44D0-AFF6-B90BD3BBDB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5081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BC367C8-401C-4129-A14B-1F0EB6490C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D43EE-DD82-4BFE-8A61-528F078D9194}" type="datetimeFigureOut">
              <a:rPr lang="en-US" smtClean="0"/>
              <a:t>4/3/2020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F0EDCF6-68BD-4554-BAEA-2C2C1EB886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78839B-086E-40F5-945C-885CFA6E1A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CF81C1-F6B1-44D0-AFF6-B90BD3BBDB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6246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631D34-B4D1-4C0E-A3E1-99D25E5A24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53330E-391B-4774-AC46-6D4F79E7DF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CDBAFD5-F269-4321-A72F-8F04645900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3F1C6B-5183-482A-8AAD-F599624663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D43EE-DD82-4BFE-8A61-528F078D9194}" type="datetimeFigureOut">
              <a:rPr lang="en-US" smtClean="0"/>
              <a:t>4/3/2020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256D85F-D5A7-4C30-825D-041E543F4B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5BCCFF-BD85-49D3-862A-2BFB1CFDEF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CF81C1-F6B1-44D0-AFF6-B90BD3BBDB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11894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4F3A1F-2FF2-469D-81F6-131556E377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4B06B08-3A7C-4905-A5BF-1603C7BCAF2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95CF631-ACC3-4F38-85E8-34091D0E12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ABC952-BA3E-47AD-9F8B-2A894FE025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D43EE-DD82-4BFE-8A61-528F078D9194}" type="datetimeFigureOut">
              <a:rPr lang="en-US" smtClean="0"/>
              <a:t>4/3/2020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931B4E7-35A1-4EE3-B545-4259EB4D03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1390D5-78DF-447B-81DF-0C2F42E831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CF81C1-F6B1-44D0-AFF6-B90BD3BBDB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02545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C9CB2B4-3C67-482B-B942-132F41345B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A456FC-DFF7-4EF8-A690-B40B572BA6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1BC186-9BEC-4097-AD9B-41FA4AAEB26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BD43EE-DD82-4BFE-8A61-528F078D9194}" type="datetimeFigureOut">
              <a:rPr lang="en-US" smtClean="0"/>
              <a:t>4/3/2020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A682A5-DD6C-477E-8397-2174C6F668C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81CD10-7298-4BF3-BD78-8EFEA2354B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CF81C1-F6B1-44D0-AFF6-B90BD3BBDB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96041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1257300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2076450"/>
            <a:ext cx="10353762" cy="3714749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600074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073ED0CC-082F-4160-86E5-0D6041F12778}" type="datetime1">
              <a:rPr lang="en-US" smtClean="0"/>
              <a:t>4/3/2020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5" y="6000749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6000749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049614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hf sldNum="0" hdr="0" ftr="0" dt="0"/>
  <p:txStyles>
    <p:titleStyle>
      <a:lvl1pPr algn="ctr" defTabSz="457200" rtl="0" eaLnBrk="1" latinLnBrk="0" hangingPunct="1">
        <a:lnSpc>
          <a:spcPct val="90000"/>
        </a:lnSpc>
        <a:spcBef>
          <a:spcPct val="0"/>
        </a:spcBef>
        <a:buNone/>
        <a:defRPr sz="46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06000" algn="l" defTabSz="457200" rtl="0" eaLnBrk="1" latinLnBrk="0" hangingPunct="1">
        <a:lnSpc>
          <a:spcPct val="110000"/>
        </a:lnSpc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23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1pPr>
      <a:lvl2pPr marL="72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21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2pPr>
      <a:lvl3pPr marL="102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8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3pPr>
      <a:lvl4pPr marL="138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6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4pPr>
      <a:lvl5pPr marL="1674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6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5pPr>
      <a:lvl6pPr marL="20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6pPr>
      <a:lvl7pPr marL="240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7pPr>
      <a:lvl8pPr marL="278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8pPr>
      <a:lvl9pPr marL="310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jpe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jp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1.png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png"/><Relationship Id="rId3" Type="http://schemas.openxmlformats.org/officeDocument/2006/relationships/image" Target="../media/image18.png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0.png"/><Relationship Id="rId11" Type="http://schemas.openxmlformats.org/officeDocument/2006/relationships/image" Target="../media/image23.png"/><Relationship Id="rId5" Type="http://schemas.openxmlformats.org/officeDocument/2006/relationships/image" Target="../media/image170.png"/><Relationship Id="rId10" Type="http://schemas.openxmlformats.org/officeDocument/2006/relationships/image" Target="../media/image22.png"/><Relationship Id="rId9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1">
                <a:shade val="80000"/>
                <a:lumMod val="80000"/>
              </a:schemeClr>
              <a:schemeClr val="bg1">
                <a:tint val="98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23E04BE-2D7D-4C32-A7FD-8A8BCD9EE5C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35000"/>
          </a:blip>
          <a:srcRect/>
          <a:stretch/>
        </p:blipFill>
        <p:spPr>
          <a:xfrm>
            <a:off x="0" y="0"/>
            <a:ext cx="12192000" cy="685699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AF92098-73A1-475C-B02A-370AABB703AE}"/>
              </a:ext>
            </a:extLst>
          </p:cNvPr>
          <p:cNvSpPr/>
          <p:nvPr/>
        </p:nvSpPr>
        <p:spPr>
          <a:xfrm>
            <a:off x="6022990" y="4198776"/>
            <a:ext cx="1865665" cy="1881043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491CD64-5D63-4DD4-A5AE-DE6DB26A478C}"/>
              </a:ext>
            </a:extLst>
          </p:cNvPr>
          <p:cNvSpPr/>
          <p:nvPr/>
        </p:nvSpPr>
        <p:spPr>
          <a:xfrm>
            <a:off x="3032720" y="4451184"/>
            <a:ext cx="1865665" cy="1371653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5A2BCE1-D887-4BDB-9CEA-7C5234BA6A4B}"/>
              </a:ext>
            </a:extLst>
          </p:cNvPr>
          <p:cNvSpPr txBox="1">
            <a:spLocks/>
          </p:cNvSpPr>
          <p:nvPr/>
        </p:nvSpPr>
        <p:spPr>
          <a:xfrm>
            <a:off x="742950" y="438149"/>
            <a:ext cx="10706100" cy="145256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Exploring the Capability of the James Webb Space Telescope to Characterize Exoplanet Atmospheres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D0096FB6-4D30-470D-83B6-35CC3643AF9D}"/>
              </a:ext>
            </a:extLst>
          </p:cNvPr>
          <p:cNvSpPr txBox="1">
            <a:spLocks/>
          </p:cNvSpPr>
          <p:nvPr/>
        </p:nvSpPr>
        <p:spPr>
          <a:xfrm>
            <a:off x="1524000" y="2049463"/>
            <a:ext cx="9163050" cy="9728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PI: Megan Gialluca (mtg224@nau.edu)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Mentor: Tyler Robinson (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Tyler.Robinson</a:t>
            </a:r>
            <a:r>
              <a:rPr lang="en-US" dirty="0">
                <a:solidFill>
                  <a:sysClr val="window" lastClr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@nau.edu)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04ECC17-CD5A-4F58-9801-DDFD3E44080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8805" y="4500871"/>
            <a:ext cx="1755130" cy="1247787"/>
          </a:xfrm>
          <a:prstGeom prst="rect">
            <a:avLst/>
          </a:prstGeom>
        </p:spPr>
      </p:pic>
      <p:pic>
        <p:nvPicPr>
          <p:cNvPr id="11" name="Picture 10" descr="A close up of a logo&#10;&#10;Description automatically generated">
            <a:extLst>
              <a:ext uri="{FF2B5EF4-FFF2-40B4-BE49-F238E27FC236}">
                <a16:creationId xmlns:a16="http://schemas.microsoft.com/office/drawing/2014/main" id="{3713ABCE-4764-4AD5-B847-472C2A8657E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1538" y="4124130"/>
            <a:ext cx="1819694" cy="242929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5C5B905-9AA0-41FF-AE9A-9516DCE12A4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4264090"/>
            <a:ext cx="1723794" cy="1815729"/>
          </a:xfrm>
          <a:prstGeom prst="rect">
            <a:avLst/>
          </a:prstGeom>
        </p:spPr>
      </p:pic>
      <p:pic>
        <p:nvPicPr>
          <p:cNvPr id="13" name="Picture 12" descr="A picture containing drawing&#10;&#10;Description automatically generated">
            <a:extLst>
              <a:ext uri="{FF2B5EF4-FFF2-40B4-BE49-F238E27FC236}">
                <a16:creationId xmlns:a16="http://schemas.microsoft.com/office/drawing/2014/main" id="{2754727F-30E8-498E-ACE2-3DF6A3A5CB0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639" y="4264090"/>
            <a:ext cx="1865664" cy="1694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63242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drawing&#10;&#10;Description automatically generated">
            <a:extLst>
              <a:ext uri="{FF2B5EF4-FFF2-40B4-BE49-F238E27FC236}">
                <a16:creationId xmlns:a16="http://schemas.microsoft.com/office/drawing/2014/main" id="{5641CDDE-CBAB-4E51-AC4D-37932BACA1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7634" y="100160"/>
            <a:ext cx="850083" cy="77218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F4279FC-C347-412B-9D46-0F942A13E08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13" t="20743" r="64530" b="35417"/>
          <a:stretch/>
        </p:blipFill>
        <p:spPr>
          <a:xfrm>
            <a:off x="6304807" y="1792613"/>
            <a:ext cx="5502910" cy="415549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587CFBE-24A6-4AC8-B85E-22BD6614EC9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152" t="20218" r="64297" b="35556"/>
          <a:stretch/>
        </p:blipFill>
        <p:spPr>
          <a:xfrm>
            <a:off x="384283" y="1792613"/>
            <a:ext cx="5437325" cy="4155494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819456C-6D90-443D-A0C3-44CDB30D3756}"/>
              </a:ext>
            </a:extLst>
          </p:cNvPr>
          <p:cNvSpPr/>
          <p:nvPr/>
        </p:nvSpPr>
        <p:spPr>
          <a:xfrm>
            <a:off x="1368587" y="214381"/>
            <a:ext cx="1978090" cy="77218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Atmospheric Data</a:t>
            </a:r>
          </a:p>
          <a:p>
            <a:pPr algn="ctr"/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(Missing a gas)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C13AEB8-C689-4A95-9348-796139713DEA}"/>
              </a:ext>
            </a:extLst>
          </p:cNvPr>
          <p:cNvSpPr/>
          <p:nvPr/>
        </p:nvSpPr>
        <p:spPr>
          <a:xfrm>
            <a:off x="3913220" y="214380"/>
            <a:ext cx="1321836" cy="77218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SMART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5460FC6-2978-48B2-89D6-AE7CD21C5FDB}"/>
              </a:ext>
            </a:extLst>
          </p:cNvPr>
          <p:cNvSpPr/>
          <p:nvPr/>
        </p:nvSpPr>
        <p:spPr>
          <a:xfrm>
            <a:off x="5891310" y="214380"/>
            <a:ext cx="1640321" cy="77218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Transit Spectra (Missing a gas)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4AD0C7E-E5DF-410C-AE57-8A2D70449433}"/>
              </a:ext>
            </a:extLst>
          </p:cNvPr>
          <p:cNvCxnSpPr>
            <a:cxnSpLocks/>
          </p:cNvCxnSpPr>
          <p:nvPr/>
        </p:nvCxnSpPr>
        <p:spPr>
          <a:xfrm flipV="1">
            <a:off x="3346677" y="600472"/>
            <a:ext cx="566543" cy="2"/>
          </a:xfrm>
          <a:prstGeom prst="line">
            <a:avLst/>
          </a:prstGeom>
          <a:ln w="762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0385ED9B-69A3-429E-AA8B-FE25735A4E9E}"/>
              </a:ext>
            </a:extLst>
          </p:cNvPr>
          <p:cNvCxnSpPr>
            <a:cxnSpLocks/>
          </p:cNvCxnSpPr>
          <p:nvPr/>
        </p:nvCxnSpPr>
        <p:spPr>
          <a:xfrm>
            <a:off x="5235056" y="600472"/>
            <a:ext cx="642743" cy="0"/>
          </a:xfrm>
          <a:prstGeom prst="straightConnector1">
            <a:avLst/>
          </a:prstGeom>
          <a:ln w="762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A5ABCD6F-4608-4FDD-87FF-CACE6B13599E}"/>
              </a:ext>
            </a:extLst>
          </p:cNvPr>
          <p:cNvCxnSpPr>
            <a:cxnSpLocks/>
          </p:cNvCxnSpPr>
          <p:nvPr/>
        </p:nvCxnSpPr>
        <p:spPr>
          <a:xfrm>
            <a:off x="7531631" y="600472"/>
            <a:ext cx="642743" cy="0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9E66BB91-E321-473C-BC11-33068BB78235}"/>
              </a:ext>
            </a:extLst>
          </p:cNvPr>
          <p:cNvSpPr/>
          <p:nvPr/>
        </p:nvSpPr>
        <p:spPr>
          <a:xfrm>
            <a:off x="8171846" y="209752"/>
            <a:ext cx="1640321" cy="77218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Transit Spectra Comparisons</a:t>
            </a:r>
          </a:p>
        </p:txBody>
      </p:sp>
    </p:spTree>
    <p:extLst>
      <p:ext uri="{BB962C8B-B14F-4D97-AF65-F5344CB8AC3E}">
        <p14:creationId xmlns:p14="http://schemas.microsoft.com/office/powerpoint/2010/main" val="42076397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icture containing drawing&#10;&#10;Description automatically generated">
            <a:extLst>
              <a:ext uri="{FF2B5EF4-FFF2-40B4-BE49-F238E27FC236}">
                <a16:creationId xmlns:a16="http://schemas.microsoft.com/office/drawing/2014/main" id="{F788AF87-2838-4B13-A56D-FA0203737C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7634" y="100160"/>
            <a:ext cx="850083" cy="772187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329D328-6A6D-4F80-B7CC-D0315D4DDF22}"/>
              </a:ext>
            </a:extLst>
          </p:cNvPr>
          <p:cNvSpPr/>
          <p:nvPr/>
        </p:nvSpPr>
        <p:spPr>
          <a:xfrm>
            <a:off x="2790392" y="195717"/>
            <a:ext cx="1640321" cy="77218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Signal to Noise Ratio</a:t>
            </a:r>
          </a:p>
        </p:txBody>
      </p:sp>
      <p:sp>
        <p:nvSpPr>
          <p:cNvPr id="5" name="Plus Sign 4">
            <a:extLst>
              <a:ext uri="{FF2B5EF4-FFF2-40B4-BE49-F238E27FC236}">
                <a16:creationId xmlns:a16="http://schemas.microsoft.com/office/drawing/2014/main" id="{004574A5-B3C4-47D3-8C4D-EE7A1B51F3DA}"/>
              </a:ext>
            </a:extLst>
          </p:cNvPr>
          <p:cNvSpPr/>
          <p:nvPr/>
        </p:nvSpPr>
        <p:spPr>
          <a:xfrm>
            <a:off x="4462344" y="265180"/>
            <a:ext cx="615820" cy="605429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050C2DD-B92B-41E9-AEB3-7AE8504C039C}"/>
              </a:ext>
            </a:extLst>
          </p:cNvPr>
          <p:cNvSpPr/>
          <p:nvPr/>
        </p:nvSpPr>
        <p:spPr>
          <a:xfrm>
            <a:off x="5109795" y="181803"/>
            <a:ext cx="1640321" cy="77218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Transit Spectra Comparisons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CB25D171-F6DB-4185-BA45-93772AEF948D}"/>
              </a:ext>
            </a:extLst>
          </p:cNvPr>
          <p:cNvCxnSpPr>
            <a:cxnSpLocks/>
          </p:cNvCxnSpPr>
          <p:nvPr/>
        </p:nvCxnSpPr>
        <p:spPr>
          <a:xfrm>
            <a:off x="6750116" y="581811"/>
            <a:ext cx="642743" cy="0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DD5C2E75-067F-4F30-A87B-ECC8E42D8F4F}"/>
              </a:ext>
            </a:extLst>
          </p:cNvPr>
          <p:cNvSpPr/>
          <p:nvPr/>
        </p:nvSpPr>
        <p:spPr>
          <a:xfrm>
            <a:off x="7392859" y="181802"/>
            <a:ext cx="1640321" cy="77218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# of Transits Required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C5FF07F-7363-480B-91B9-7B16398AC81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15" t="20272" r="64490" b="35510"/>
          <a:stretch/>
        </p:blipFill>
        <p:spPr>
          <a:xfrm>
            <a:off x="6512769" y="1726163"/>
            <a:ext cx="5173292" cy="398417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1DCE3E0-75F0-4EF5-89EA-692C4CD17DD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908" t="20816" r="64566" b="35782"/>
          <a:stretch/>
        </p:blipFill>
        <p:spPr>
          <a:xfrm>
            <a:off x="371167" y="1726163"/>
            <a:ext cx="5308066" cy="3984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4714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1FD2B52-92B5-4490-A40E-D3BBCFAD9D10}"/>
              </a:ext>
            </a:extLst>
          </p:cNvPr>
          <p:cNvSpPr/>
          <p:nvPr/>
        </p:nvSpPr>
        <p:spPr>
          <a:xfrm>
            <a:off x="959498" y="830425"/>
            <a:ext cx="10273004" cy="212737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Next Steps:</a:t>
            </a:r>
          </a:p>
          <a:p>
            <a:pPr marL="457200" indent="-457200">
              <a:buAutoNum type="arabicPeriod"/>
            </a:pP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Determine best case (minimum number of transits needed to detect each gas species for each stellar host considering all instruments and observing modes)</a:t>
            </a:r>
          </a:p>
          <a:p>
            <a:pPr marL="457200" indent="-457200">
              <a:buAutoNum type="arabicPeriod"/>
            </a:pP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Write and publish paper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4A80A72-B706-4C96-97D3-43FE09490627}"/>
              </a:ext>
            </a:extLst>
          </p:cNvPr>
          <p:cNvSpPr/>
          <p:nvPr/>
        </p:nvSpPr>
        <p:spPr>
          <a:xfrm>
            <a:off x="391886" y="3466323"/>
            <a:ext cx="6382139" cy="289249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Acknowledgments:</a:t>
            </a:r>
          </a:p>
          <a:p>
            <a:pPr algn="ctr"/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Special thanks to the NASA/NAU Space Grant for funding and support</a:t>
            </a:r>
          </a:p>
          <a:p>
            <a:pPr algn="ctr"/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Thanks to Dr. Sarah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Rughemier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for sharing atmospheric data</a:t>
            </a:r>
          </a:p>
          <a:p>
            <a:pPr algn="ctr"/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Thanks to the Hooper Undergraduate Research Award for previous project funding</a:t>
            </a:r>
          </a:p>
          <a:p>
            <a:pPr algn="ctr"/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Thanks to Dr. Tyler Robinson for continued guidance and collaboration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637092A-177E-4585-8F9D-486B5C58677D}"/>
              </a:ext>
            </a:extLst>
          </p:cNvPr>
          <p:cNvSpPr/>
          <p:nvPr/>
        </p:nvSpPr>
        <p:spPr>
          <a:xfrm>
            <a:off x="7690242" y="3312582"/>
            <a:ext cx="1188261" cy="1231064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1BA2805-28C5-4C7B-BDA2-F746F3C242F8}"/>
              </a:ext>
            </a:extLst>
          </p:cNvPr>
          <p:cNvSpPr/>
          <p:nvPr/>
        </p:nvSpPr>
        <p:spPr>
          <a:xfrm>
            <a:off x="9731104" y="5150981"/>
            <a:ext cx="1865665" cy="1371653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EB7B020-960F-4CF3-93A3-8F056083FD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7189" y="5200668"/>
            <a:ext cx="1755130" cy="1247787"/>
          </a:xfrm>
          <a:prstGeom prst="rect">
            <a:avLst/>
          </a:prstGeom>
        </p:spPr>
      </p:pic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7B163446-3A61-4D8C-8545-E091DE1193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7936" y="4764450"/>
            <a:ext cx="1453805" cy="194083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6D163F7-DF18-4400-85F6-F06C140ACA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3252" y="3355327"/>
            <a:ext cx="1128151" cy="1188319"/>
          </a:xfrm>
          <a:prstGeom prst="rect">
            <a:avLst/>
          </a:prstGeom>
        </p:spPr>
      </p:pic>
      <p:pic>
        <p:nvPicPr>
          <p:cNvPr id="9" name="Picture 8" descr="A picture containing drawing&#10;&#10;Description automatically generated">
            <a:extLst>
              <a:ext uri="{FF2B5EF4-FFF2-40B4-BE49-F238E27FC236}">
                <a16:creationId xmlns:a16="http://schemas.microsoft.com/office/drawing/2014/main" id="{96587338-D512-4B0D-B49D-4A62B2E6264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6654" y="3105335"/>
            <a:ext cx="1865665" cy="169470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C0F5239-2E6E-4607-9CFF-3FE02B324AC9}"/>
              </a:ext>
            </a:extLst>
          </p:cNvPr>
          <p:cNvSpPr txBox="1"/>
          <p:nvPr/>
        </p:nvSpPr>
        <p:spPr>
          <a:xfrm>
            <a:off x="-2031378" y="125877"/>
            <a:ext cx="35642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Add HURA Logo</a:t>
            </a:r>
          </a:p>
        </p:txBody>
      </p:sp>
    </p:spTree>
    <p:extLst>
      <p:ext uri="{BB962C8B-B14F-4D97-AF65-F5344CB8AC3E}">
        <p14:creationId xmlns:p14="http://schemas.microsoft.com/office/powerpoint/2010/main" val="15857153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F13A86C-2D9F-43C7-B3E5-A45BFA9A4F72}"/>
              </a:ext>
            </a:extLst>
          </p:cNvPr>
          <p:cNvSpPr txBox="1"/>
          <p:nvPr/>
        </p:nvSpPr>
        <p:spPr>
          <a:xfrm>
            <a:off x="384283" y="213062"/>
            <a:ext cx="21839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Background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4564332-ECAC-4602-8440-D08A2DEE6803}"/>
              </a:ext>
            </a:extLst>
          </p:cNvPr>
          <p:cNvSpPr/>
          <p:nvPr/>
        </p:nvSpPr>
        <p:spPr>
          <a:xfrm>
            <a:off x="2694448" y="559835"/>
            <a:ext cx="6784657" cy="144721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Exoplanet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 planet orbiting a star that is not our sun (from Merriam-Webster)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598C4B4-A951-42A6-95AC-721C9B7592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2484" y="2280420"/>
            <a:ext cx="4437354" cy="323039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1567970-65E1-4718-84B7-CD961A03004A}"/>
              </a:ext>
            </a:extLst>
          </p:cNvPr>
          <p:cNvSpPr txBox="1"/>
          <p:nvPr/>
        </p:nvSpPr>
        <p:spPr>
          <a:xfrm>
            <a:off x="672485" y="5565971"/>
            <a:ext cx="443735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Didier </a:t>
            </a:r>
            <a:r>
              <a:rPr lang="en-US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Queloz</a:t>
            </a:r>
            <a:r>
              <a:rPr lang="en-US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(left) and Michel Mayor (right), discoverers of the first exoplanet: 51 </a:t>
            </a:r>
            <a:r>
              <a:rPr lang="en-US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Pegasi</a:t>
            </a:r>
            <a:r>
              <a:rPr lang="en-US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</a:t>
            </a:r>
          </a:p>
          <a:p>
            <a:pPr algn="just"/>
            <a:r>
              <a:rPr lang="en-US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Photo: Exoplanets.nasa.gov</a:t>
            </a:r>
          </a:p>
          <a:p>
            <a:endParaRPr lang="en-US" dirty="0"/>
          </a:p>
        </p:txBody>
      </p:sp>
      <p:pic>
        <p:nvPicPr>
          <p:cNvPr id="9" name="Picture 8" descr="A picture containing drawing&#10;&#10;Description automatically generated">
            <a:extLst>
              <a:ext uri="{FF2B5EF4-FFF2-40B4-BE49-F238E27FC236}">
                <a16:creationId xmlns:a16="http://schemas.microsoft.com/office/drawing/2014/main" id="{AE9D81A4-97D3-4346-B1AE-BB1F7B7B29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7634" y="100160"/>
            <a:ext cx="850083" cy="772187"/>
          </a:xfrm>
          <a:prstGeom prst="rect">
            <a:avLst/>
          </a:prstGeom>
        </p:spPr>
      </p:pic>
      <p:pic>
        <p:nvPicPr>
          <p:cNvPr id="7" name="Picture 6" descr="A screenshot of a cell phone&#10;&#10;Description automatically generated">
            <a:extLst>
              <a:ext uri="{FF2B5EF4-FFF2-40B4-BE49-F238E27FC236}">
                <a16:creationId xmlns:a16="http://schemas.microsoft.com/office/drawing/2014/main" id="{CA4AB482-8F7A-4D84-8266-89411646BF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8671" y="2275278"/>
            <a:ext cx="4251625" cy="323553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4682E4E-C42E-4929-B9CF-1F6279CEA9D6}"/>
              </a:ext>
            </a:extLst>
          </p:cNvPr>
          <p:cNvSpPr txBox="1"/>
          <p:nvPr/>
        </p:nvSpPr>
        <p:spPr>
          <a:xfrm>
            <a:off x="6956055" y="5571413"/>
            <a:ext cx="44266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Above Histogram shows the number of exoplanets discovered per year grouped by discovery method. Taken from the NASA Exoplanet Archive.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8694F10-39FC-484C-B62C-74791AB479F4}"/>
              </a:ext>
            </a:extLst>
          </p:cNvPr>
          <p:cNvCxnSpPr>
            <a:cxnSpLocks/>
          </p:cNvCxnSpPr>
          <p:nvPr/>
        </p:nvCxnSpPr>
        <p:spPr>
          <a:xfrm>
            <a:off x="6086777" y="2067648"/>
            <a:ext cx="0" cy="4687410"/>
          </a:xfrm>
          <a:prstGeom prst="line">
            <a:avLst/>
          </a:prstGeom>
          <a:ln w="38100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54897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48451FA6-036C-4B3F-B0F7-78B7739F186A}"/>
              </a:ext>
            </a:extLst>
          </p:cNvPr>
          <p:cNvSpPr txBox="1"/>
          <p:nvPr/>
        </p:nvSpPr>
        <p:spPr>
          <a:xfrm>
            <a:off x="408373" y="213063"/>
            <a:ext cx="21839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Background</a:t>
            </a:r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292C66A6-31AD-48D2-91A5-CA67BAF522F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079" y="1365895"/>
            <a:ext cx="5886916" cy="3292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8143345-9A9D-468B-A9B0-2D8825616C6D}"/>
              </a:ext>
            </a:extLst>
          </p:cNvPr>
          <p:cNvSpPr txBox="1"/>
          <p:nvPr/>
        </p:nvSpPr>
        <p:spPr>
          <a:xfrm>
            <a:off x="151079" y="4333507"/>
            <a:ext cx="15688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white"/>
                </a:solidFill>
                <a:latin typeface="Goudy Old Style" panose="02040603050505030304"/>
              </a:rPr>
              <a:t>Gif: Nasa.gov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1701B538-EBD2-40F3-BA32-B824E14B6AC7}"/>
                  </a:ext>
                </a:extLst>
              </p:cNvPr>
              <p:cNvSpPr txBox="1"/>
              <p:nvPr/>
            </p:nvSpPr>
            <p:spPr>
              <a:xfrm>
                <a:off x="8420321" y="1426059"/>
                <a:ext cx="2124635" cy="6629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prstClr val="white"/>
                    </a:solidFill>
                    <a:latin typeface="Goudy Old Style" panose="02040603050505030304"/>
                  </a:rPr>
                  <a:t>Total Flux Received: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n-US" i="1" smtClean="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</m:sub>
                      </m:sSub>
                      <m:r>
                        <a:rPr lang="en-US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r>
                        <a:rPr lang="en-US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𝜋</m:t>
                      </m:r>
                      <m:sSup>
                        <m:sSupPr>
                          <m:ctrlPr>
                            <a:rPr lang="en-US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sSub>
                            <m:sSubPr>
                              <m:ctrlPr>
                                <a:rPr lang="en-US" i="1" smtClean="0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en-US" i="1" smtClean="0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⋆</m:t>
                              </m:r>
                            </m:sub>
                          </m:sSub>
                        </m:e>
                        <m:sup>
                          <m:r>
                            <a:rPr lang="en-US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sSub>
                        <m:sSubPr>
                          <m:ctrlPr>
                            <a:rPr lang="en-US" i="1" smtClean="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en-US" i="1" smtClean="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</m:sub>
                      </m:sSub>
                      <m:r>
                        <a:rPr lang="en-US" b="0" i="1" smtClean="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⋆</m:t>
                          </m:r>
                        </m:sub>
                      </m:sSub>
                      <m:r>
                        <a:rPr lang="en-US" b="0" i="1" smtClean="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>
                  <a:solidFill>
                    <a:prstClr val="white"/>
                  </a:solidFill>
                  <a:latin typeface="Goudy Old Style" panose="02040603050505030304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1701B538-EBD2-40F3-BA32-B824E14B6A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20321" y="1426059"/>
                <a:ext cx="2124635" cy="662938"/>
              </a:xfrm>
              <a:prstGeom prst="rect">
                <a:avLst/>
              </a:prstGeom>
              <a:blipFill>
                <a:blip r:embed="rId3"/>
                <a:stretch>
                  <a:fillRect l="-2292" t="-5505" b="-64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6" name="Group 15">
            <a:extLst>
              <a:ext uri="{FF2B5EF4-FFF2-40B4-BE49-F238E27FC236}">
                <a16:creationId xmlns:a16="http://schemas.microsoft.com/office/drawing/2014/main" id="{49D49842-080F-4CD2-8DFB-8AD4DB16D72F}"/>
              </a:ext>
            </a:extLst>
          </p:cNvPr>
          <p:cNvGrpSpPr/>
          <p:nvPr/>
        </p:nvGrpSpPr>
        <p:grpSpPr>
          <a:xfrm>
            <a:off x="6167306" y="753287"/>
            <a:ext cx="2124635" cy="2008481"/>
            <a:chOff x="6651812" y="107190"/>
            <a:chExt cx="2124635" cy="2008481"/>
          </a:xfrm>
        </p:grpSpPr>
        <p:sp>
          <p:nvSpPr>
            <p:cNvPr id="17" name="Flowchart: Connector 16">
              <a:extLst>
                <a:ext uri="{FF2B5EF4-FFF2-40B4-BE49-F238E27FC236}">
                  <a16:creationId xmlns:a16="http://schemas.microsoft.com/office/drawing/2014/main" id="{87D5B4B5-307D-4996-A009-F3DBA76FF3F5}"/>
                </a:ext>
              </a:extLst>
            </p:cNvPr>
            <p:cNvSpPr/>
            <p:nvPr/>
          </p:nvSpPr>
          <p:spPr>
            <a:xfrm>
              <a:off x="6651812" y="107190"/>
              <a:ext cx="2124635" cy="2008481"/>
            </a:xfrm>
            <a:prstGeom prst="flowChartConnector">
              <a:avLst/>
            </a:prstGeom>
            <a:solidFill>
              <a:srgbClr val="D3BA68"/>
            </a:solidFill>
            <a:ln w="15875" cap="rnd" cmpd="sng" algn="ctr">
              <a:solidFill>
                <a:srgbClr val="D3BA68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udy Old Style" panose="02040603050505030304"/>
                <a:ea typeface="+mn-ea"/>
                <a:cs typeface="+mn-cs"/>
              </a:endParaRPr>
            </a:p>
          </p:txBody>
        </p: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33A2CCE2-B97E-4F21-ACC5-D56919E4DA1F}"/>
                </a:ext>
              </a:extLst>
            </p:cNvPr>
            <p:cNvCxnSpPr>
              <a:cxnSpLocks/>
              <a:endCxn id="17" idx="6"/>
            </p:cNvCxnSpPr>
            <p:nvPr/>
          </p:nvCxnSpPr>
          <p:spPr>
            <a:xfrm>
              <a:off x="7714129" y="1111430"/>
              <a:ext cx="1062318" cy="1"/>
            </a:xfrm>
            <a:prstGeom prst="straightConnector1">
              <a:avLst/>
            </a:prstGeom>
            <a:noFill/>
            <a:ln w="25400" cap="rnd" cmpd="sng" algn="ctr">
              <a:solidFill>
                <a:sysClr val="windowText" lastClr="000000"/>
              </a:solidFill>
              <a:prstDash val="solid"/>
              <a:tailEnd type="triangle"/>
            </a:ln>
            <a:effectLst>
              <a:outerShdw blurRad="63500" dist="25400" dir="5400000" rotWithShape="0">
                <a:srgbClr val="000000">
                  <a:alpha val="60000"/>
                </a:srgbClr>
              </a:outerShdw>
            </a:effectLst>
          </p:spPr>
        </p:cxn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52AC3E0B-CE43-4F9D-A921-51F2C5339470}"/>
                </a:ext>
              </a:extLst>
            </p:cNvPr>
            <p:cNvSpPr txBox="1"/>
            <p:nvPr/>
          </p:nvSpPr>
          <p:spPr>
            <a:xfrm>
              <a:off x="8005482" y="762829"/>
              <a:ext cx="49305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oudy Old Style" panose="02040603050505030304"/>
                </a:rPr>
                <a:t>R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8EAC3068-D1B7-4CFC-883C-4184A91FCB10}"/>
              </a:ext>
            </a:extLst>
          </p:cNvPr>
          <p:cNvGrpSpPr/>
          <p:nvPr/>
        </p:nvGrpSpPr>
        <p:grpSpPr>
          <a:xfrm>
            <a:off x="6167306" y="3012392"/>
            <a:ext cx="2124635" cy="2008481"/>
            <a:chOff x="6651812" y="107190"/>
            <a:chExt cx="2124635" cy="2008481"/>
          </a:xfrm>
        </p:grpSpPr>
        <p:sp>
          <p:nvSpPr>
            <p:cNvPr id="21" name="Flowchart: Connector 20">
              <a:extLst>
                <a:ext uri="{FF2B5EF4-FFF2-40B4-BE49-F238E27FC236}">
                  <a16:creationId xmlns:a16="http://schemas.microsoft.com/office/drawing/2014/main" id="{32E836DD-D51A-4B06-A2FF-3FE34A2C3317}"/>
                </a:ext>
              </a:extLst>
            </p:cNvPr>
            <p:cNvSpPr/>
            <p:nvPr/>
          </p:nvSpPr>
          <p:spPr>
            <a:xfrm>
              <a:off x="6651812" y="107190"/>
              <a:ext cx="2124635" cy="2008481"/>
            </a:xfrm>
            <a:prstGeom prst="flowChartConnector">
              <a:avLst/>
            </a:prstGeom>
            <a:solidFill>
              <a:srgbClr val="D3BA68"/>
            </a:solidFill>
            <a:ln w="15875" cap="rnd" cmpd="sng" algn="ctr">
              <a:solidFill>
                <a:srgbClr val="D3BA68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udy Old Style" panose="02040603050505030304"/>
                <a:ea typeface="+mn-ea"/>
                <a:cs typeface="+mn-cs"/>
              </a:endParaRPr>
            </a:p>
          </p:txBody>
        </p: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448212C4-700D-473B-975B-A156D98D026A}"/>
                </a:ext>
              </a:extLst>
            </p:cNvPr>
            <p:cNvCxnSpPr>
              <a:cxnSpLocks/>
              <a:endCxn id="21" idx="6"/>
            </p:cNvCxnSpPr>
            <p:nvPr/>
          </p:nvCxnSpPr>
          <p:spPr>
            <a:xfrm>
              <a:off x="7714129" y="1111430"/>
              <a:ext cx="1062318" cy="1"/>
            </a:xfrm>
            <a:prstGeom prst="straightConnector1">
              <a:avLst/>
            </a:prstGeom>
            <a:noFill/>
            <a:ln w="25400" cap="rnd" cmpd="sng" algn="ctr">
              <a:solidFill>
                <a:sysClr val="windowText" lastClr="000000"/>
              </a:solidFill>
              <a:prstDash val="solid"/>
              <a:tailEnd type="triangle"/>
            </a:ln>
            <a:effectLst>
              <a:outerShdw blurRad="63500" dist="25400" dir="5400000" rotWithShape="0">
                <a:srgbClr val="000000">
                  <a:alpha val="60000"/>
                </a:srgbClr>
              </a:outerShdw>
            </a:effectLst>
          </p:spPr>
        </p:cxn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D5E9F03F-F499-4D41-9395-771029A5413D}"/>
                </a:ext>
              </a:extLst>
            </p:cNvPr>
            <p:cNvSpPr txBox="1"/>
            <p:nvPr/>
          </p:nvSpPr>
          <p:spPr>
            <a:xfrm>
              <a:off x="8005482" y="762829"/>
              <a:ext cx="49305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oudy Old Style" panose="02040603050505030304"/>
                </a:rPr>
                <a:t>R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F85FEDE3-601A-4875-AF74-3E8F454825C9}"/>
                  </a:ext>
                </a:extLst>
              </p:cNvPr>
              <p:cNvSpPr txBox="1"/>
              <p:nvPr/>
            </p:nvSpPr>
            <p:spPr>
              <a:xfrm>
                <a:off x="8362467" y="3642805"/>
                <a:ext cx="3445250" cy="69070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prstClr val="white"/>
                    </a:solidFill>
                    <a:latin typeface="Goudy Old Style" panose="02040603050505030304"/>
                  </a:rPr>
                  <a:t>Total Flux Received: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n-US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</m:sub>
                      </m:sSub>
                      <m:r>
                        <a:rPr lang="en-US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r>
                        <a:rPr lang="en-US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𝜋</m:t>
                      </m:r>
                      <m:sSup>
                        <m:sSupPr>
                          <m:ctrlPr>
                            <a:rPr lang="en-US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sSub>
                            <m:sSubPr>
                              <m:ctrlPr>
                                <a:rPr lang="en-US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⋆</m:t>
                              </m:r>
                            </m:sub>
                          </m:sSub>
                        </m:e>
                        <m:sup>
                          <m:r>
                            <a:rPr lang="en-US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sSub>
                        <m:sSubPr>
                          <m:ctrlPr>
                            <a:rPr lang="en-US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en-US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⋆</m:t>
                              </m:r>
                            </m:sub>
                          </m:sSub>
                        </m:e>
                      </m:d>
                      <m:r>
                        <a:rPr lang="en-US" b="0" i="0" smtClean="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r>
                        <a:rPr lang="en-US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𝜋</m:t>
                      </m:r>
                      <m:sSup>
                        <m:sSupPr>
                          <m:ctrlPr>
                            <a:rPr lang="en-US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sSub>
                            <m:sSubPr>
                              <m:ctrlPr>
                                <a:rPr lang="en-US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𝑝</m:t>
                              </m:r>
                            </m:sub>
                          </m:sSub>
                        </m:e>
                        <m:sup>
                          <m:r>
                            <a:rPr lang="en-US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sSub>
                        <m:sSubPr>
                          <m:ctrlPr>
                            <a:rPr lang="en-US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en-US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⋆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dirty="0">
                  <a:solidFill>
                    <a:prstClr val="white"/>
                  </a:solidFill>
                  <a:latin typeface="Goudy Old Style" panose="02040603050505030304"/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F85FEDE3-601A-4875-AF74-3E8F454825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62467" y="3642805"/>
                <a:ext cx="3445250" cy="690702"/>
              </a:xfrm>
              <a:prstGeom prst="rect">
                <a:avLst/>
              </a:prstGeom>
              <a:blipFill>
                <a:blip r:embed="rId4"/>
                <a:stretch>
                  <a:fillRect l="-1593" t="-5310" b="-8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Flowchart: Connector 28">
            <a:extLst>
              <a:ext uri="{FF2B5EF4-FFF2-40B4-BE49-F238E27FC236}">
                <a16:creationId xmlns:a16="http://schemas.microsoft.com/office/drawing/2014/main" id="{96A65B79-AAFF-46BA-B49D-4843C1F028C6}"/>
              </a:ext>
            </a:extLst>
          </p:cNvPr>
          <p:cNvSpPr/>
          <p:nvPr/>
        </p:nvSpPr>
        <p:spPr>
          <a:xfrm>
            <a:off x="6486004" y="3880094"/>
            <a:ext cx="403412" cy="394447"/>
          </a:xfrm>
          <a:prstGeom prst="flowChartConnector">
            <a:avLst/>
          </a:prstGeom>
          <a:solidFill>
            <a:sysClr val="windowText" lastClr="000000"/>
          </a:solidFill>
          <a:ln w="15875" cap="rnd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effectLst/>
              <a:uLnTx/>
              <a:uFillTx/>
              <a:latin typeface="Goudy Old Style" panose="02040603050505030304"/>
              <a:ea typeface="+mn-ea"/>
              <a:cs typeface="+mn-cs"/>
            </a:endParaRP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40F8D533-682E-489A-95B3-FC76849D61B1}"/>
              </a:ext>
            </a:extLst>
          </p:cNvPr>
          <p:cNvCxnSpPr>
            <a:cxnSpLocks/>
          </p:cNvCxnSpPr>
          <p:nvPr/>
        </p:nvCxnSpPr>
        <p:spPr>
          <a:xfrm>
            <a:off x="6683228" y="4068141"/>
            <a:ext cx="206188" cy="0"/>
          </a:xfrm>
          <a:prstGeom prst="straightConnector1">
            <a:avLst/>
          </a:prstGeom>
          <a:noFill/>
          <a:ln w="25400" cap="rnd" cmpd="sng" algn="ctr">
            <a:solidFill>
              <a:sysClr val="window" lastClr="FFFFFF"/>
            </a:solidFill>
            <a:prstDash val="solid"/>
            <a:tailEnd type="triangle"/>
          </a:ln>
          <a:effectLst>
            <a:outerShdw blurRad="63500" dist="25400" dir="5400000" rotWithShape="0">
              <a:srgbClr val="000000">
                <a:alpha val="60000"/>
              </a:srgbClr>
            </a:outerShdw>
          </a:effectLst>
        </p:spPr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4558B07D-208F-4E2E-B552-1AFF405F38E9}"/>
              </a:ext>
            </a:extLst>
          </p:cNvPr>
          <p:cNvSpPr txBox="1"/>
          <p:nvPr/>
        </p:nvSpPr>
        <p:spPr>
          <a:xfrm>
            <a:off x="6601643" y="3751917"/>
            <a:ext cx="3693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prstClr val="white"/>
                </a:solidFill>
                <a:latin typeface="Goudy Old Style" panose="02040603050505030304"/>
              </a:rPr>
              <a:t>r</a:t>
            </a:r>
          </a:p>
        </p:txBody>
      </p:sp>
      <p:pic>
        <p:nvPicPr>
          <p:cNvPr id="25" name="Picture 24" descr="A picture containing drawing&#10;&#10;Description automatically generated">
            <a:extLst>
              <a:ext uri="{FF2B5EF4-FFF2-40B4-BE49-F238E27FC236}">
                <a16:creationId xmlns:a16="http://schemas.microsoft.com/office/drawing/2014/main" id="{C270CB90-DCFD-4E81-8A2E-916CC2B60B9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7634" y="100160"/>
            <a:ext cx="850083" cy="77218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71D5B637-39DD-45CA-8665-4CD220736EEE}"/>
                  </a:ext>
                </a:extLst>
              </p:cNvPr>
              <p:cNvSpPr txBox="1"/>
              <p:nvPr/>
            </p:nvSpPr>
            <p:spPr>
              <a:xfrm>
                <a:off x="6409901" y="5201209"/>
                <a:ext cx="5640411" cy="12217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𝐹</m:t>
                        </m:r>
                      </m:e>
                      <m:sub>
                        <m:r>
                          <a:rPr lang="en-US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𝜆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- Wavelength Dependent Flux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𝑅</m:t>
                        </m:r>
                      </m:e>
                      <m:sub>
                        <m:r>
                          <a:rPr lang="en-US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⋆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- Stellar Radius (R)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𝑅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𝑝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- Planetary Radius (r)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𝐵</m:t>
                        </m:r>
                      </m:e>
                      <m:sub>
                        <m:r>
                          <a:rPr lang="en-US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𝜆</m:t>
                        </m:r>
                      </m:sub>
                    </m:sSub>
                    <m:r>
                      <a:rPr lang="en-US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(</m:t>
                    </m:r>
                    <m:sSub>
                      <m:sSubPr>
                        <m:ctrlP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𝑇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⋆</m:t>
                        </m:r>
                      </m:sub>
                    </m:sSub>
                    <m:r>
                      <a:rPr lang="en-US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- Planck’s Function of the Stellar Temperature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71D5B637-39DD-45CA-8665-4CD220736EE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09901" y="5201209"/>
                <a:ext cx="5640411" cy="1221745"/>
              </a:xfrm>
              <a:prstGeom prst="rect">
                <a:avLst/>
              </a:prstGeom>
              <a:blipFill>
                <a:blip r:embed="rId6"/>
                <a:stretch>
                  <a:fillRect t="-2488" b="-69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Rectangle 25">
            <a:extLst>
              <a:ext uri="{FF2B5EF4-FFF2-40B4-BE49-F238E27FC236}">
                <a16:creationId xmlns:a16="http://schemas.microsoft.com/office/drawing/2014/main" id="{5E8079EA-32F6-40EC-B6E8-1F5F9D0EE72B}"/>
              </a:ext>
            </a:extLst>
          </p:cNvPr>
          <p:cNvSpPr/>
          <p:nvPr/>
        </p:nvSpPr>
        <p:spPr>
          <a:xfrm>
            <a:off x="1719902" y="5156293"/>
            <a:ext cx="2729068" cy="109619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Transit Method</a:t>
            </a:r>
          </a:p>
        </p:txBody>
      </p:sp>
    </p:spTree>
    <p:extLst>
      <p:ext uri="{BB962C8B-B14F-4D97-AF65-F5344CB8AC3E}">
        <p14:creationId xmlns:p14="http://schemas.microsoft.com/office/powerpoint/2010/main" val="29893431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48451FA6-036C-4B3F-B0F7-78B7739F186A}"/>
              </a:ext>
            </a:extLst>
          </p:cNvPr>
          <p:cNvSpPr txBox="1"/>
          <p:nvPr/>
        </p:nvSpPr>
        <p:spPr>
          <a:xfrm>
            <a:off x="408373" y="213063"/>
            <a:ext cx="21839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Background</a:t>
            </a:r>
          </a:p>
        </p:txBody>
      </p:sp>
      <p:pic>
        <p:nvPicPr>
          <p:cNvPr id="14" name="Picture 13" descr="A picture containing drawing&#10;&#10;Description automatically generated">
            <a:extLst>
              <a:ext uri="{FF2B5EF4-FFF2-40B4-BE49-F238E27FC236}">
                <a16:creationId xmlns:a16="http://schemas.microsoft.com/office/drawing/2014/main" id="{88EDF73F-3F75-4ABC-BE5E-A98ED32605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7634" y="100160"/>
            <a:ext cx="850083" cy="772187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722EA1E1-75AA-48C9-92CA-CAAC53A94077}"/>
              </a:ext>
            </a:extLst>
          </p:cNvPr>
          <p:cNvSpPr txBox="1"/>
          <p:nvPr/>
        </p:nvSpPr>
        <p:spPr>
          <a:xfrm>
            <a:off x="6861945" y="6488668"/>
            <a:ext cx="58436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[1]</a:t>
            </a:r>
            <a:r>
              <a:rPr lang="en-US" dirty="0"/>
              <a:t> </a:t>
            </a:r>
            <a:r>
              <a:rPr lang="en-US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Robinson, Tyler D.  </a:t>
            </a:r>
            <a:r>
              <a:rPr lang="en-US" sz="1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Astrophysical Journal</a:t>
            </a:r>
            <a:r>
              <a:rPr lang="en-US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836.2 (2017): 236.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35758FF0-986F-488A-B24E-0D23C90C196B}"/>
              </a:ext>
            </a:extLst>
          </p:cNvPr>
          <p:cNvGrpSpPr/>
          <p:nvPr/>
        </p:nvGrpSpPr>
        <p:grpSpPr>
          <a:xfrm>
            <a:off x="2544053" y="213063"/>
            <a:ext cx="5817887" cy="1692711"/>
            <a:chOff x="521837" y="2302118"/>
            <a:chExt cx="8478728" cy="2622619"/>
          </a:xfrm>
        </p:grpSpPr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6801BE4A-A770-4492-9C67-75BB13A4315A}"/>
                </a:ext>
              </a:extLst>
            </p:cNvPr>
            <p:cNvSpPr/>
            <p:nvPr/>
          </p:nvSpPr>
          <p:spPr>
            <a:xfrm>
              <a:off x="521837" y="2302118"/>
              <a:ext cx="2567509" cy="2622619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accent4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Star</a:t>
              </a: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4430E281-BFB5-4949-AF85-CED36BBD2F7E}"/>
                </a:ext>
              </a:extLst>
            </p:cNvPr>
            <p:cNvSpPr/>
            <p:nvPr/>
          </p:nvSpPr>
          <p:spPr>
            <a:xfrm>
              <a:off x="4858144" y="2892478"/>
              <a:ext cx="1264024" cy="1264022"/>
            </a:xfrm>
            <a:prstGeom prst="ellipse">
              <a:avLst/>
            </a:prstGeom>
            <a:noFill/>
            <a:ln>
              <a:solidFill>
                <a:schemeClr val="bg2">
                  <a:lumMod val="10000"/>
                  <a:lumOff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82B33A1-BC9E-415C-841B-BA770268E9CA}"/>
                </a:ext>
              </a:extLst>
            </p:cNvPr>
            <p:cNvSpPr/>
            <p:nvPr/>
          </p:nvSpPr>
          <p:spPr>
            <a:xfrm>
              <a:off x="5234663" y="3260032"/>
              <a:ext cx="519952" cy="528917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C61EA141-2955-4898-9BD6-AA028BE31221}"/>
                </a:ext>
              </a:extLst>
            </p:cNvPr>
            <p:cNvCxnSpPr>
              <a:cxnSpLocks/>
              <a:stCxn id="24" idx="4"/>
              <a:endCxn id="24" idx="4"/>
            </p:cNvCxnSpPr>
            <p:nvPr/>
          </p:nvCxnSpPr>
          <p:spPr>
            <a:xfrm>
              <a:off x="5490156" y="4156501"/>
              <a:ext cx="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412CB522-0523-4BD6-A638-A7C951F62ECF}"/>
                </a:ext>
              </a:extLst>
            </p:cNvPr>
            <p:cNvCxnSpPr>
              <a:cxnSpLocks/>
            </p:cNvCxnSpPr>
            <p:nvPr/>
          </p:nvCxnSpPr>
          <p:spPr>
            <a:xfrm>
              <a:off x="3039034" y="3155576"/>
              <a:ext cx="2066365" cy="0"/>
            </a:xfrm>
            <a:prstGeom prst="lin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accent4">
                  <a:lumMod val="40000"/>
                  <a:lumOff val="60000"/>
                </a:schemeClr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0931127D-D76B-4EFB-B90F-23BE6E5DCD4D}"/>
                </a:ext>
              </a:extLst>
            </p:cNvPr>
            <p:cNvCxnSpPr>
              <a:cxnSpLocks/>
            </p:cNvCxnSpPr>
            <p:nvPr/>
          </p:nvCxnSpPr>
          <p:spPr>
            <a:xfrm>
              <a:off x="5105399" y="3155576"/>
              <a:ext cx="3895166" cy="0"/>
            </a:xfrm>
            <a:prstGeom prst="straightConnector1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accent4">
                  <a:lumMod val="40000"/>
                  <a:lumOff val="60000"/>
                </a:schemeClr>
              </a:solidFill>
              <a:tailEnd type="triangle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9E83E6D6-A6C4-411A-83E1-B9E567793397}"/>
              </a:ext>
            </a:extLst>
          </p:cNvPr>
          <p:cNvSpPr txBox="1"/>
          <p:nvPr/>
        </p:nvSpPr>
        <p:spPr>
          <a:xfrm>
            <a:off x="8398527" y="579242"/>
            <a:ext cx="15143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OBSERVER</a:t>
            </a:r>
          </a:p>
        </p:txBody>
      </p:sp>
      <p:grpSp>
        <p:nvGrpSpPr>
          <p:cNvPr id="77" name="Group 76">
            <a:extLst>
              <a:ext uri="{FF2B5EF4-FFF2-40B4-BE49-F238E27FC236}">
                <a16:creationId xmlns:a16="http://schemas.microsoft.com/office/drawing/2014/main" id="{F277FA5F-D9E9-4EAA-8831-7A0628478F3B}"/>
              </a:ext>
            </a:extLst>
          </p:cNvPr>
          <p:cNvGrpSpPr/>
          <p:nvPr/>
        </p:nvGrpSpPr>
        <p:grpSpPr>
          <a:xfrm>
            <a:off x="408373" y="2288896"/>
            <a:ext cx="5044624" cy="3911129"/>
            <a:chOff x="408373" y="2288896"/>
            <a:chExt cx="5044624" cy="3911129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FD86439-B2B4-47AA-916D-B56F12636FF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4167" t="21481" r="63833" b="34412"/>
            <a:stretch/>
          </p:blipFill>
          <p:spPr>
            <a:xfrm>
              <a:off x="408373" y="2288896"/>
              <a:ext cx="5044624" cy="3911129"/>
            </a:xfrm>
            <a:prstGeom prst="rect">
              <a:avLst/>
            </a:prstGeom>
            <a:ln w="9525">
              <a:solidFill>
                <a:schemeClr val="tx1"/>
              </a:solidFill>
            </a:ln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0C8BB45B-62BC-4CA9-92C2-0AF1DED36DA9}"/>
                    </a:ext>
                  </a:extLst>
                </p:cNvPr>
                <p:cNvSpPr txBox="1"/>
                <p:nvPr/>
              </p:nvSpPr>
              <p:spPr>
                <a:xfrm>
                  <a:off x="4057632" y="4613487"/>
                  <a:ext cx="567480" cy="2616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1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100" b="0" i="1" smtClean="0">
                                <a:latin typeface="Cambria Math" panose="02040503050406030204" pitchFamily="18" charset="0"/>
                              </a:rPr>
                              <m:t>𝐻</m:t>
                            </m:r>
                          </m:e>
                          <m:sub>
                            <m:r>
                              <a:rPr lang="en-US" sz="11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sz="1100" b="0" i="1" smtClean="0">
                            <a:latin typeface="Cambria Math" panose="02040503050406030204" pitchFamily="18" charset="0"/>
                          </a:rPr>
                          <m:t>𝑂</m:t>
                        </m:r>
                      </m:oMath>
                    </m:oMathPara>
                  </a14:m>
                  <a:endParaRPr lang="en-US" sz="1600" dirty="0"/>
                </a:p>
              </p:txBody>
            </p:sp>
          </mc:Choice>
          <mc:Fallback xmlns="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0C8BB45B-62BC-4CA9-92C2-0AF1DED36DA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57632" y="4613487"/>
                  <a:ext cx="567480" cy="261610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7F7C343D-272F-40D8-A438-4354170D6149}"/>
                    </a:ext>
                  </a:extLst>
                </p:cNvPr>
                <p:cNvSpPr txBox="1"/>
                <p:nvPr/>
              </p:nvSpPr>
              <p:spPr>
                <a:xfrm>
                  <a:off x="4679485" y="3879780"/>
                  <a:ext cx="300747" cy="2616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1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100" b="0" i="1" smtClean="0">
                                <a:latin typeface="Cambria Math" panose="02040503050406030204" pitchFamily="18" charset="0"/>
                              </a:rPr>
                              <m:t>𝑂</m:t>
                            </m:r>
                          </m:e>
                          <m:sub>
                            <m:r>
                              <a:rPr lang="en-US" sz="11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US" sz="1600" dirty="0"/>
                </a:p>
              </p:txBody>
            </p:sp>
          </mc:Choice>
          <mc:Fallback xmlns=""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7F7C343D-272F-40D8-A438-4354170D614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679485" y="3879780"/>
                  <a:ext cx="300747" cy="261610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010A70E2-0AC4-40E0-A477-000853C59575}"/>
                    </a:ext>
                  </a:extLst>
                </p:cNvPr>
                <p:cNvSpPr txBox="1"/>
                <p:nvPr/>
              </p:nvSpPr>
              <p:spPr>
                <a:xfrm>
                  <a:off x="4341372" y="4613487"/>
                  <a:ext cx="567480" cy="2616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1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100" b="0" i="1" smtClean="0">
                                <a:latin typeface="Cambria Math" panose="02040503050406030204" pitchFamily="18" charset="0"/>
                              </a:rPr>
                              <m:t>𝐶𝐻</m:t>
                            </m:r>
                          </m:e>
                          <m:sub>
                            <m:r>
                              <a:rPr lang="en-US" sz="11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010A70E2-0AC4-40E0-A477-000853C5957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341372" y="4613487"/>
                  <a:ext cx="567480" cy="261610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1F1E8B53-04B9-4B64-847E-40E3DE5E0F8F}"/>
                    </a:ext>
                  </a:extLst>
                </p:cNvPr>
                <p:cNvSpPr txBox="1"/>
                <p:nvPr/>
              </p:nvSpPr>
              <p:spPr>
                <a:xfrm>
                  <a:off x="3665732" y="3320387"/>
                  <a:ext cx="567480" cy="2616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1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100" b="0" i="1" smtClean="0">
                                <a:latin typeface="Cambria Math" panose="02040503050406030204" pitchFamily="18" charset="0"/>
                              </a:rPr>
                              <m:t>𝐶𝑂</m:t>
                            </m:r>
                          </m:e>
                          <m:sub>
                            <m:r>
                              <a:rPr lang="en-US" sz="11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1F1E8B53-04B9-4B64-847E-40E3DE5E0F8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665732" y="3320387"/>
                  <a:ext cx="567480" cy="261610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46D1172A-87AC-4D0D-961A-D8DF6F6C3F68}"/>
                    </a:ext>
                  </a:extLst>
                </p:cNvPr>
                <p:cNvSpPr txBox="1"/>
                <p:nvPr/>
              </p:nvSpPr>
              <p:spPr>
                <a:xfrm>
                  <a:off x="3393984" y="4699847"/>
                  <a:ext cx="567480" cy="2616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1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100" b="0" i="1" smtClean="0">
                                <a:latin typeface="Cambria Math" panose="02040503050406030204" pitchFamily="18" charset="0"/>
                              </a:rPr>
                              <m:t>𝐶𝐻</m:t>
                            </m:r>
                          </m:e>
                          <m:sub>
                            <m:r>
                              <a:rPr lang="en-US" sz="11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46D1172A-87AC-4D0D-961A-D8DF6F6C3F6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93984" y="4699847"/>
                  <a:ext cx="567480" cy="261610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6049835B-5BF2-46E5-9461-F0A509A6D775}"/>
                    </a:ext>
                  </a:extLst>
                </p:cNvPr>
                <p:cNvSpPr txBox="1"/>
                <p:nvPr/>
              </p:nvSpPr>
              <p:spPr>
                <a:xfrm>
                  <a:off x="2609092" y="4249112"/>
                  <a:ext cx="567480" cy="2616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1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100" b="0" i="1" smtClean="0">
                                <a:latin typeface="Cambria Math" panose="02040503050406030204" pitchFamily="18" charset="0"/>
                              </a:rPr>
                              <m:t>𝐻</m:t>
                            </m:r>
                          </m:e>
                          <m:sub>
                            <m:r>
                              <a:rPr lang="en-US" sz="11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sz="1100" b="0" i="1" smtClean="0">
                            <a:latin typeface="Cambria Math" panose="02040503050406030204" pitchFamily="18" charset="0"/>
                          </a:rPr>
                          <m:t>𝑂</m:t>
                        </m:r>
                      </m:oMath>
                    </m:oMathPara>
                  </a14:m>
                  <a:endParaRPr lang="en-US" sz="1600" dirty="0"/>
                </a:p>
              </p:txBody>
            </p:sp>
          </mc:Choice>
          <mc:Fallback xmlns="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6049835B-5BF2-46E5-9461-F0A509A6D77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609092" y="4249112"/>
                  <a:ext cx="567480" cy="261610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0C945568-E88D-43D9-892F-3D818499C924}"/>
                </a:ext>
              </a:extLst>
            </p:cNvPr>
            <p:cNvCxnSpPr>
              <a:cxnSpLocks/>
              <a:stCxn id="35" idx="2"/>
            </p:cNvCxnSpPr>
            <p:nvPr/>
          </p:nvCxnSpPr>
          <p:spPr>
            <a:xfrm>
              <a:off x="2892832" y="4510722"/>
              <a:ext cx="501152" cy="51118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E42BE2BA-4E88-4E58-95AC-874E4CB626E1}"/>
                </a:ext>
              </a:extLst>
            </p:cNvPr>
            <p:cNvCxnSpPr>
              <a:cxnSpLocks/>
            </p:cNvCxnSpPr>
            <p:nvPr/>
          </p:nvCxnSpPr>
          <p:spPr>
            <a:xfrm>
              <a:off x="2908814" y="4510722"/>
              <a:ext cx="149346" cy="513398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030633F5-203C-47F7-800D-2CC6D7229F2E}"/>
                </a:ext>
              </a:extLst>
            </p:cNvPr>
            <p:cNvCxnSpPr>
              <a:cxnSpLocks/>
              <a:stCxn id="35" idx="2"/>
            </p:cNvCxnSpPr>
            <p:nvPr/>
          </p:nvCxnSpPr>
          <p:spPr>
            <a:xfrm flipH="1">
              <a:off x="2730100" y="4510722"/>
              <a:ext cx="162732" cy="564094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0" name="TextBox 49">
                  <a:extLst>
                    <a:ext uri="{FF2B5EF4-FFF2-40B4-BE49-F238E27FC236}">
                      <a16:creationId xmlns:a16="http://schemas.microsoft.com/office/drawing/2014/main" id="{719B5269-2CE4-466E-A703-610D1123F32A}"/>
                    </a:ext>
                  </a:extLst>
                </p:cNvPr>
                <p:cNvSpPr txBox="1"/>
                <p:nvPr/>
              </p:nvSpPr>
              <p:spPr>
                <a:xfrm>
                  <a:off x="2592280" y="4961457"/>
                  <a:ext cx="567480" cy="2616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1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100" b="0" i="1" smtClean="0">
                                <a:latin typeface="Cambria Math" panose="02040503050406030204" pitchFamily="18" charset="0"/>
                              </a:rPr>
                              <m:t>𝐶𝑂</m:t>
                            </m:r>
                          </m:e>
                          <m:sub>
                            <m:r>
                              <a:rPr lang="en-US" sz="11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50" name="TextBox 49">
                  <a:extLst>
                    <a:ext uri="{FF2B5EF4-FFF2-40B4-BE49-F238E27FC236}">
                      <a16:creationId xmlns:a16="http://schemas.microsoft.com/office/drawing/2014/main" id="{719B5269-2CE4-466E-A703-610D1123F32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92280" y="4961457"/>
                  <a:ext cx="567480" cy="261610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E1889957-D5EC-40A5-8AF8-66FD66AABEF2}"/>
                </a:ext>
              </a:extLst>
            </p:cNvPr>
            <p:cNvCxnSpPr>
              <a:cxnSpLocks/>
            </p:cNvCxnSpPr>
            <p:nvPr/>
          </p:nvCxnSpPr>
          <p:spPr>
            <a:xfrm>
              <a:off x="2876020" y="5188400"/>
              <a:ext cx="0" cy="323400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3" name="TextBox 52">
                  <a:extLst>
                    <a:ext uri="{FF2B5EF4-FFF2-40B4-BE49-F238E27FC236}">
                      <a16:creationId xmlns:a16="http://schemas.microsoft.com/office/drawing/2014/main" id="{62479452-76F4-4767-BE36-6E1BBFCFA282}"/>
                    </a:ext>
                  </a:extLst>
                </p:cNvPr>
                <p:cNvSpPr txBox="1"/>
                <p:nvPr/>
              </p:nvSpPr>
              <p:spPr>
                <a:xfrm>
                  <a:off x="1982960" y="4896579"/>
                  <a:ext cx="567480" cy="2616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1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100" b="0" i="1" smtClean="0">
                                <a:latin typeface="Cambria Math" panose="02040503050406030204" pitchFamily="18" charset="0"/>
                              </a:rPr>
                              <m:t>𝐻</m:t>
                            </m:r>
                          </m:e>
                          <m:sub>
                            <m:r>
                              <a:rPr lang="en-US" sz="11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sz="1100" b="0" i="1" smtClean="0">
                            <a:latin typeface="Cambria Math" panose="02040503050406030204" pitchFamily="18" charset="0"/>
                          </a:rPr>
                          <m:t>𝑂</m:t>
                        </m:r>
                      </m:oMath>
                    </m:oMathPara>
                  </a14:m>
                  <a:endParaRPr lang="en-US" sz="1600" dirty="0"/>
                </a:p>
              </p:txBody>
            </p:sp>
          </mc:Choice>
          <mc:Fallback xmlns="">
            <p:sp>
              <p:nvSpPr>
                <p:cNvPr id="53" name="TextBox 52">
                  <a:extLst>
                    <a:ext uri="{FF2B5EF4-FFF2-40B4-BE49-F238E27FC236}">
                      <a16:creationId xmlns:a16="http://schemas.microsoft.com/office/drawing/2014/main" id="{62479452-76F4-4767-BE36-6E1BBFCFA28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82960" y="4896579"/>
                  <a:ext cx="567480" cy="261610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9B073DB8-8EC5-4663-BE54-E3F4B29CAA4A}"/>
                </a:ext>
              </a:extLst>
            </p:cNvPr>
            <p:cNvCxnSpPr>
              <a:cxnSpLocks/>
              <a:stCxn id="53" idx="2"/>
            </p:cNvCxnSpPr>
            <p:nvPr/>
          </p:nvCxnSpPr>
          <p:spPr>
            <a:xfrm>
              <a:off x="2266700" y="5158189"/>
              <a:ext cx="197318" cy="12700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4CB90967-2DFA-4DB9-A8F4-67B3EABE25F8}"/>
                </a:ext>
              </a:extLst>
            </p:cNvPr>
            <p:cNvCxnSpPr>
              <a:cxnSpLocks/>
              <a:stCxn id="53" idx="2"/>
            </p:cNvCxnSpPr>
            <p:nvPr/>
          </p:nvCxnSpPr>
          <p:spPr>
            <a:xfrm>
              <a:off x="2266700" y="5158189"/>
              <a:ext cx="8485" cy="12700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4" name="TextBox 63">
                  <a:extLst>
                    <a:ext uri="{FF2B5EF4-FFF2-40B4-BE49-F238E27FC236}">
                      <a16:creationId xmlns:a16="http://schemas.microsoft.com/office/drawing/2014/main" id="{80E1F514-CFEE-483B-BCF7-6B61EB098669}"/>
                    </a:ext>
                  </a:extLst>
                </p:cNvPr>
                <p:cNvSpPr txBox="1"/>
                <p:nvPr/>
              </p:nvSpPr>
              <p:spPr>
                <a:xfrm>
                  <a:off x="1608595" y="4274671"/>
                  <a:ext cx="300747" cy="2616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1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100" b="0" i="1" smtClean="0">
                                <a:latin typeface="Cambria Math" panose="02040503050406030204" pitchFamily="18" charset="0"/>
                              </a:rPr>
                              <m:t>𝑂</m:t>
                            </m:r>
                          </m:e>
                          <m:sub>
                            <m:r>
                              <a:rPr lang="en-US" sz="11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US" sz="1600" dirty="0"/>
                </a:p>
              </p:txBody>
            </p:sp>
          </mc:Choice>
          <mc:Fallback xmlns="">
            <p:sp>
              <p:nvSpPr>
                <p:cNvPr id="64" name="TextBox 63">
                  <a:extLst>
                    <a:ext uri="{FF2B5EF4-FFF2-40B4-BE49-F238E27FC236}">
                      <a16:creationId xmlns:a16="http://schemas.microsoft.com/office/drawing/2014/main" id="{80E1F514-CFEE-483B-BCF7-6B61EB09866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08595" y="4274671"/>
                  <a:ext cx="300747" cy="261610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5" name="TextBox 64">
                  <a:extLst>
                    <a:ext uri="{FF2B5EF4-FFF2-40B4-BE49-F238E27FC236}">
                      <a16:creationId xmlns:a16="http://schemas.microsoft.com/office/drawing/2014/main" id="{D28D2DEC-53C4-42A4-9888-3DE935A9996D}"/>
                    </a:ext>
                  </a:extLst>
                </p:cNvPr>
                <p:cNvSpPr txBox="1"/>
                <p:nvPr/>
              </p:nvSpPr>
              <p:spPr>
                <a:xfrm>
                  <a:off x="1001565" y="3686740"/>
                  <a:ext cx="300747" cy="2616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1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100" b="0" i="1" smtClean="0">
                                <a:latin typeface="Cambria Math" panose="02040503050406030204" pitchFamily="18" charset="0"/>
                              </a:rPr>
                              <m:t>𝑂</m:t>
                            </m:r>
                          </m:e>
                          <m:sub>
                            <m:r>
                              <a:rPr lang="en-US" sz="11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US" sz="1600" dirty="0"/>
                </a:p>
              </p:txBody>
            </p:sp>
          </mc:Choice>
          <mc:Fallback xmlns="">
            <p:sp>
              <p:nvSpPr>
                <p:cNvPr id="65" name="TextBox 64">
                  <a:extLst>
                    <a:ext uri="{FF2B5EF4-FFF2-40B4-BE49-F238E27FC236}">
                      <a16:creationId xmlns:a16="http://schemas.microsoft.com/office/drawing/2014/main" id="{D28D2DEC-53C4-42A4-9888-3DE935A9996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01565" y="3686740"/>
                  <a:ext cx="300747" cy="261610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6" name="TextBox 65">
                  <a:extLst>
                    <a:ext uri="{FF2B5EF4-FFF2-40B4-BE49-F238E27FC236}">
                      <a16:creationId xmlns:a16="http://schemas.microsoft.com/office/drawing/2014/main" id="{280AA800-3ABE-4218-9785-3EABA51575E7}"/>
                    </a:ext>
                  </a:extLst>
                </p:cNvPr>
                <p:cNvSpPr txBox="1"/>
                <p:nvPr/>
              </p:nvSpPr>
              <p:spPr>
                <a:xfrm>
                  <a:off x="2169348" y="4572845"/>
                  <a:ext cx="300747" cy="2616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1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100" b="0" i="1" smtClean="0">
                                <a:latin typeface="Cambria Math" panose="02040503050406030204" pitchFamily="18" charset="0"/>
                              </a:rPr>
                              <m:t>𝑂</m:t>
                            </m:r>
                          </m:e>
                          <m:sub>
                            <m:r>
                              <a:rPr lang="en-US" sz="11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sz="1600" dirty="0"/>
                </a:p>
              </p:txBody>
            </p:sp>
          </mc:Choice>
          <mc:Fallback xmlns="">
            <p:sp>
              <p:nvSpPr>
                <p:cNvPr id="66" name="TextBox 65">
                  <a:extLst>
                    <a:ext uri="{FF2B5EF4-FFF2-40B4-BE49-F238E27FC236}">
                      <a16:creationId xmlns:a16="http://schemas.microsoft.com/office/drawing/2014/main" id="{280AA800-3ABE-4218-9785-3EABA51575E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69348" y="4572845"/>
                  <a:ext cx="300747" cy="261610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532B5F35-342D-4DB5-BAD2-33C313C5406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066547" y="4836091"/>
              <a:ext cx="267468" cy="12536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8C84DEBB-C87F-4CC3-953B-CEB4C3115AF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329415" y="4834456"/>
              <a:ext cx="275255" cy="570664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FE3370AD-2956-4B80-B692-52422F877FA9}"/>
              </a:ext>
            </a:extLst>
          </p:cNvPr>
          <p:cNvGrpSpPr/>
          <p:nvPr/>
        </p:nvGrpSpPr>
        <p:grpSpPr>
          <a:xfrm>
            <a:off x="5652358" y="2209961"/>
            <a:ext cx="6289990" cy="4076643"/>
            <a:chOff x="722969" y="890910"/>
            <a:chExt cx="6289990" cy="4076643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C8E8AFCC-A618-4454-9DD5-04CE4657F3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/>
            <a:srcRect l="28809" t="23840" r="27658" b="26002"/>
            <a:stretch/>
          </p:blipFill>
          <p:spPr>
            <a:xfrm>
              <a:off x="722969" y="890910"/>
              <a:ext cx="6289990" cy="4076643"/>
            </a:xfrm>
            <a:prstGeom prst="rect">
              <a:avLst/>
            </a:prstGeom>
          </p:spPr>
        </p:pic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0893568C-6A77-4AD7-8E73-AC9169DC6E12}"/>
                </a:ext>
              </a:extLst>
            </p:cNvPr>
            <p:cNvSpPr txBox="1"/>
            <p:nvPr/>
          </p:nvSpPr>
          <p:spPr>
            <a:xfrm>
              <a:off x="794962" y="4501312"/>
              <a:ext cx="523287" cy="3293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[1]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428592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48451FA6-036C-4B3F-B0F7-78B7739F186A}"/>
              </a:ext>
            </a:extLst>
          </p:cNvPr>
          <p:cNvSpPr txBox="1"/>
          <p:nvPr/>
        </p:nvSpPr>
        <p:spPr>
          <a:xfrm>
            <a:off x="271711" y="217665"/>
            <a:ext cx="21839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Background</a:t>
            </a:r>
          </a:p>
        </p:txBody>
      </p:sp>
      <p:pic>
        <p:nvPicPr>
          <p:cNvPr id="14" name="Picture 13" descr="A picture containing drawing&#10;&#10;Description automatically generated">
            <a:extLst>
              <a:ext uri="{FF2B5EF4-FFF2-40B4-BE49-F238E27FC236}">
                <a16:creationId xmlns:a16="http://schemas.microsoft.com/office/drawing/2014/main" id="{88EDF73F-3F75-4ABC-BE5E-A98ED32605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7634" y="100160"/>
            <a:ext cx="850083" cy="772187"/>
          </a:xfrm>
          <a:prstGeom prst="rect">
            <a:avLst/>
          </a:prstGeom>
        </p:spPr>
      </p:pic>
      <p:pic>
        <p:nvPicPr>
          <p:cNvPr id="13" name="Picture 2" descr="Webb spacecraft">
            <a:extLst>
              <a:ext uri="{FF2B5EF4-FFF2-40B4-BE49-F238E27FC236}">
                <a16:creationId xmlns:a16="http://schemas.microsoft.com/office/drawing/2014/main" id="{0D6F12A2-A3E6-4580-85DC-B6F51D67E0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3721" y="996379"/>
            <a:ext cx="5553075" cy="5553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20372A4-1387-4F74-A47A-1015BBD0D7DE}"/>
              </a:ext>
            </a:extLst>
          </p:cNvPr>
          <p:cNvSpPr txBox="1"/>
          <p:nvPr/>
        </p:nvSpPr>
        <p:spPr>
          <a:xfrm>
            <a:off x="6323721" y="6186486"/>
            <a:ext cx="32225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nasa.gov/</a:t>
            </a:r>
            <a:r>
              <a:rPr lang="fr-FR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mission_pages</a:t>
            </a:r>
            <a:r>
              <a:rPr lang="fr-FR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fr-FR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webb</a:t>
            </a:r>
            <a:endParaRPr lang="en-US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BE8B981-3C06-4B34-B11A-74E07C473697}"/>
              </a:ext>
            </a:extLst>
          </p:cNvPr>
          <p:cNvSpPr txBox="1"/>
          <p:nvPr/>
        </p:nvSpPr>
        <p:spPr>
          <a:xfrm>
            <a:off x="511548" y="1510758"/>
            <a:ext cx="5356732" cy="452431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Instruments Aboard:</a:t>
            </a:r>
          </a:p>
          <a:p>
            <a:r>
              <a:rPr lang="en-US" sz="2400" dirty="0">
                <a:solidFill>
                  <a:schemeClr val="bg1"/>
                </a:solidFill>
                <a:highlight>
                  <a:srgbClr val="00008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Near Infrared Spectrograph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NIRSpec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914400" lvl="1" indent="-457200">
              <a:buAutoNum type="alphaLcParenR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0.6 – 5.3 µm</a:t>
            </a:r>
          </a:p>
          <a:p>
            <a:r>
              <a:rPr lang="en-US" sz="2400" dirty="0">
                <a:solidFill>
                  <a:schemeClr val="bg1"/>
                </a:solidFill>
                <a:highlight>
                  <a:srgbClr val="00008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Mid Infrared Instrument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(MIRI)</a:t>
            </a:r>
          </a:p>
          <a:p>
            <a:pPr marL="914400" lvl="1" indent="-457200">
              <a:buAutoNum type="alphaLcParenR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Low Resolution: 5 – 12 µm</a:t>
            </a:r>
          </a:p>
          <a:p>
            <a:pPr marL="914400" lvl="1" indent="-457200">
              <a:buAutoNum type="alphaLcParenR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Med Resolution: 4.9 – 28.8 µm</a:t>
            </a:r>
          </a:p>
          <a:p>
            <a:r>
              <a:rPr lang="en-US" sz="2400" dirty="0">
                <a:solidFill>
                  <a:schemeClr val="bg1"/>
                </a:solidFill>
                <a:highlight>
                  <a:srgbClr val="00008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Near Infrared Camera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NIRCam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lvl="1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 2.5 – 5 µm</a:t>
            </a:r>
          </a:p>
          <a:p>
            <a:r>
              <a:rPr lang="en-US" sz="2400" dirty="0">
                <a:solidFill>
                  <a:schemeClr val="bg1"/>
                </a:solidFill>
                <a:highlight>
                  <a:srgbClr val="00008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Near Infrared Imager and </a:t>
            </a:r>
            <a:r>
              <a:rPr lang="en-US" sz="2400" dirty="0" err="1">
                <a:solidFill>
                  <a:schemeClr val="bg1"/>
                </a:solidFill>
                <a:highlight>
                  <a:srgbClr val="00008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Slitless</a:t>
            </a:r>
            <a:r>
              <a:rPr lang="en-US" sz="2400" dirty="0">
                <a:solidFill>
                  <a:schemeClr val="bg1"/>
                </a:solidFill>
                <a:highlight>
                  <a:srgbClr val="00008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Spectrograph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(NIRISS)</a:t>
            </a:r>
          </a:p>
          <a:p>
            <a:pPr marL="914400" lvl="1" indent="-457200">
              <a:buAutoNum type="alphaLcParenR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Single Object: 0.6 – 2.8 µm</a:t>
            </a:r>
          </a:p>
          <a:p>
            <a:pPr marL="914400" lvl="1" indent="-457200">
              <a:buAutoNum type="alphaLcParenR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Wide Field: 0.8 – 2.2 µm</a:t>
            </a:r>
          </a:p>
        </p:txBody>
      </p:sp>
    </p:spTree>
    <p:extLst>
      <p:ext uri="{BB962C8B-B14F-4D97-AF65-F5344CB8AC3E}">
        <p14:creationId xmlns:p14="http://schemas.microsoft.com/office/powerpoint/2010/main" val="27441302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3273722-977C-4736-9964-474903F4CCBF}"/>
              </a:ext>
            </a:extLst>
          </p:cNvPr>
          <p:cNvSpPr/>
          <p:nvPr/>
        </p:nvSpPr>
        <p:spPr>
          <a:xfrm>
            <a:off x="954832" y="951723"/>
            <a:ext cx="10282335" cy="343366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Goal:</a:t>
            </a:r>
          </a:p>
          <a:p>
            <a:pPr algn="ctr"/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 evaluate the atmospheric categorization capabilities of the James Webb Space Telescope.</a:t>
            </a:r>
          </a:p>
          <a:p>
            <a:pPr algn="ctr"/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Research Question:</a:t>
            </a:r>
          </a:p>
          <a:p>
            <a:pPr algn="ctr"/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 is the minimum number of transits the James Webb must observe in order to detect key biosignatures (a gas species that could indicate habitability) in the atmospheres of Earth-like planets orbiting seven different stellar hosts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14B9BA71-8748-4DC6-A8C6-B75410C983F2}"/>
              </a:ext>
            </a:extLst>
          </p:cNvPr>
          <p:cNvCxnSpPr/>
          <p:nvPr/>
        </p:nvCxnSpPr>
        <p:spPr>
          <a:xfrm>
            <a:off x="1166327" y="2509935"/>
            <a:ext cx="989044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A picture containing drawing&#10;&#10;Description automatically generated">
            <a:extLst>
              <a:ext uri="{FF2B5EF4-FFF2-40B4-BE49-F238E27FC236}">
                <a16:creationId xmlns:a16="http://schemas.microsoft.com/office/drawing/2014/main" id="{E5D80DA3-E85A-4ECA-B8F0-3E04E1B4EA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7634" y="100160"/>
            <a:ext cx="850083" cy="77218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FA95674-3384-4C3E-B522-3576D0C23471}"/>
              </a:ext>
            </a:extLst>
          </p:cNvPr>
          <p:cNvSpPr/>
          <p:nvPr/>
        </p:nvSpPr>
        <p:spPr>
          <a:xfrm>
            <a:off x="1558213" y="4950449"/>
            <a:ext cx="3915748" cy="161135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2" rtlCol="0" anchor="ctr"/>
          <a:lstStyle/>
          <a:p>
            <a:pPr marL="342900" indent="-342900">
              <a:buAutoNum type="arabicPeriod"/>
            </a:pP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Trappist 1</a:t>
            </a:r>
          </a:p>
          <a:p>
            <a:pPr marL="342900" indent="-342900">
              <a:buAutoNum type="arabicPeriod"/>
            </a:pP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Gl1214</a:t>
            </a:r>
          </a:p>
          <a:p>
            <a:pPr marL="342900" indent="-342900">
              <a:buAutoNum type="arabicPeriod"/>
            </a:pP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Gl436</a:t>
            </a:r>
          </a:p>
          <a:p>
            <a:pPr marL="342900" indent="-342900">
              <a:buAutoNum type="arabicPeriod"/>
            </a:pP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Gl581</a:t>
            </a:r>
          </a:p>
          <a:p>
            <a:pPr marL="342900" indent="-342900">
              <a:buAutoNum type="arabicPeriod"/>
            </a:pP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Gl667</a:t>
            </a:r>
          </a:p>
          <a:p>
            <a:pPr marL="342900" indent="-342900">
              <a:buAutoNum type="arabicPeriod"/>
            </a:pP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Gl832</a:t>
            </a:r>
          </a:p>
          <a:p>
            <a:pPr marL="342900" indent="-342900">
              <a:buAutoNum type="arabicPeriod"/>
            </a:pP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Gl876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7700BC6-A8B0-404A-A6A1-14606EA980EE}"/>
              </a:ext>
            </a:extLst>
          </p:cNvPr>
          <p:cNvSpPr txBox="1"/>
          <p:nvPr/>
        </p:nvSpPr>
        <p:spPr>
          <a:xfrm>
            <a:off x="1558213" y="4550339"/>
            <a:ext cx="20434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Stellar Hosts: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34676A2-CF55-4955-BD42-298FEA8A42B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3673" t="35646" r="20026" b="50000"/>
          <a:stretch/>
        </p:blipFill>
        <p:spPr>
          <a:xfrm>
            <a:off x="7336973" y="4938728"/>
            <a:ext cx="3253274" cy="161135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B8F5A1B-FCCF-4167-B8BD-F16E5C72CF20}"/>
              </a:ext>
            </a:extLst>
          </p:cNvPr>
          <p:cNvSpPr txBox="1"/>
          <p:nvPr/>
        </p:nvSpPr>
        <p:spPr>
          <a:xfrm>
            <a:off x="7336973" y="4538618"/>
            <a:ext cx="20434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Biosignatures:</a:t>
            </a:r>
          </a:p>
        </p:txBody>
      </p:sp>
    </p:spTree>
    <p:extLst>
      <p:ext uri="{BB962C8B-B14F-4D97-AF65-F5344CB8AC3E}">
        <p14:creationId xmlns:p14="http://schemas.microsoft.com/office/powerpoint/2010/main" val="12967478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drawing&#10;&#10;Description automatically generated">
            <a:extLst>
              <a:ext uri="{FF2B5EF4-FFF2-40B4-BE49-F238E27FC236}">
                <a16:creationId xmlns:a16="http://schemas.microsoft.com/office/drawing/2014/main" id="{24FA75B0-CF83-4D6B-90B5-BA9B7FEE1F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7634" y="100160"/>
            <a:ext cx="850083" cy="77218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7F87960-FB07-487A-B120-115437E1E7A9}"/>
              </a:ext>
            </a:extLst>
          </p:cNvPr>
          <p:cNvSpPr txBox="1"/>
          <p:nvPr/>
        </p:nvSpPr>
        <p:spPr>
          <a:xfrm>
            <a:off x="2341361" y="6273225"/>
            <a:ext cx="98318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[2]</a:t>
            </a:r>
            <a:r>
              <a:rPr lang="en-US" dirty="0"/>
              <a:t> </a:t>
            </a:r>
            <a:r>
              <a:rPr lang="en-US" sz="1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Rugheimer</a:t>
            </a:r>
            <a:r>
              <a:rPr lang="en-US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S., et al. </a:t>
            </a:r>
            <a:r>
              <a:rPr lang="en-US" sz="1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Astrophysical Journal</a:t>
            </a:r>
            <a:r>
              <a:rPr lang="en-US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809.1 (2015): 57. [3] Meadows, Victoria S., and David Crisp. </a:t>
            </a:r>
            <a:r>
              <a:rPr lang="en-US" sz="1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Journal of Geophysical Research: Planets</a:t>
            </a:r>
            <a:r>
              <a:rPr lang="en-US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101.E2 (1996): 4595-4622. [4] Thanks to the JWST User Documentation for data used in Noise Model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2AD4382-1F9C-4F83-A183-04230E3C82F1}"/>
              </a:ext>
            </a:extLst>
          </p:cNvPr>
          <p:cNvGrpSpPr/>
          <p:nvPr/>
        </p:nvGrpSpPr>
        <p:grpSpPr>
          <a:xfrm>
            <a:off x="3840480" y="2205339"/>
            <a:ext cx="7892588" cy="2447321"/>
            <a:chOff x="238125" y="4190198"/>
            <a:chExt cx="8143876" cy="2320288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15E5B013-43FD-4103-85C6-A5218FC503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8985" t="33472" r="10124" b="25555"/>
            <a:stretch/>
          </p:blipFill>
          <p:spPr>
            <a:xfrm>
              <a:off x="238125" y="4190198"/>
              <a:ext cx="8143876" cy="2320288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AA301D4-895A-4291-8E38-C6151D564556}"/>
                </a:ext>
              </a:extLst>
            </p:cNvPr>
            <p:cNvSpPr txBox="1"/>
            <p:nvPr/>
          </p:nvSpPr>
          <p:spPr>
            <a:xfrm>
              <a:off x="238125" y="6146825"/>
              <a:ext cx="52504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[2]</a:t>
              </a:r>
            </a:p>
          </p:txBody>
        </p:sp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B8BE0139-6191-4080-8C72-801046250ED5}"/>
              </a:ext>
            </a:extLst>
          </p:cNvPr>
          <p:cNvSpPr/>
          <p:nvPr/>
        </p:nvSpPr>
        <p:spPr>
          <a:xfrm>
            <a:off x="501812" y="214381"/>
            <a:ext cx="1978090" cy="77218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Atmospheric Data 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CFDD065-E17F-402C-9C39-7DE12D21BB42}"/>
              </a:ext>
            </a:extLst>
          </p:cNvPr>
          <p:cNvSpPr/>
          <p:nvPr/>
        </p:nvSpPr>
        <p:spPr>
          <a:xfrm>
            <a:off x="829939" y="1574939"/>
            <a:ext cx="1321836" cy="77218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SMART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23B6C31-C509-4AB6-BCE9-9C75F7C07184}"/>
              </a:ext>
            </a:extLst>
          </p:cNvPr>
          <p:cNvSpPr/>
          <p:nvPr/>
        </p:nvSpPr>
        <p:spPr>
          <a:xfrm>
            <a:off x="670696" y="2935497"/>
            <a:ext cx="1640321" cy="77218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Transit Files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5FAA8A8-A42E-4115-BB0F-F0FEDC5B844C}"/>
              </a:ext>
            </a:extLst>
          </p:cNvPr>
          <p:cNvSpPr/>
          <p:nvPr/>
        </p:nvSpPr>
        <p:spPr>
          <a:xfrm>
            <a:off x="604448" y="4296055"/>
            <a:ext cx="1875454" cy="77218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JWST Noise Model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2A2EC04-0886-40EA-A486-944EB31EA3AA}"/>
              </a:ext>
            </a:extLst>
          </p:cNvPr>
          <p:cNvSpPr/>
          <p:nvPr/>
        </p:nvSpPr>
        <p:spPr>
          <a:xfrm>
            <a:off x="722014" y="5656613"/>
            <a:ext cx="1640321" cy="77218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Signal to Noise Ratio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A6F33ADE-82AD-4398-9A2E-CF0A0AC1956F}"/>
              </a:ext>
            </a:extLst>
          </p:cNvPr>
          <p:cNvCxnSpPr>
            <a:stCxn id="12" idx="2"/>
            <a:endCxn id="15" idx="0"/>
          </p:cNvCxnSpPr>
          <p:nvPr/>
        </p:nvCxnSpPr>
        <p:spPr>
          <a:xfrm>
            <a:off x="1490857" y="986568"/>
            <a:ext cx="0" cy="588371"/>
          </a:xfrm>
          <a:prstGeom prst="line">
            <a:avLst/>
          </a:prstGeom>
          <a:ln w="762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81266498-94FB-46E3-9D2C-934B834CD5B3}"/>
              </a:ext>
            </a:extLst>
          </p:cNvPr>
          <p:cNvCxnSpPr>
            <a:stCxn id="15" idx="2"/>
            <a:endCxn id="16" idx="0"/>
          </p:cNvCxnSpPr>
          <p:nvPr/>
        </p:nvCxnSpPr>
        <p:spPr>
          <a:xfrm>
            <a:off x="1490857" y="2347126"/>
            <a:ext cx="0" cy="588371"/>
          </a:xfrm>
          <a:prstGeom prst="straightConnector1">
            <a:avLst/>
          </a:prstGeom>
          <a:ln w="762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B3C63B22-DC3A-40A1-95EA-98463954BD96}"/>
              </a:ext>
            </a:extLst>
          </p:cNvPr>
          <p:cNvCxnSpPr/>
          <p:nvPr/>
        </p:nvCxnSpPr>
        <p:spPr>
          <a:xfrm>
            <a:off x="1490856" y="3707684"/>
            <a:ext cx="0" cy="588371"/>
          </a:xfrm>
          <a:prstGeom prst="line">
            <a:avLst/>
          </a:prstGeom>
          <a:ln w="762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39AF3829-9D4C-4CF2-B2C1-9294FC7ADC45}"/>
              </a:ext>
            </a:extLst>
          </p:cNvPr>
          <p:cNvCxnSpPr/>
          <p:nvPr/>
        </p:nvCxnSpPr>
        <p:spPr>
          <a:xfrm>
            <a:off x="1501256" y="5068242"/>
            <a:ext cx="0" cy="588371"/>
          </a:xfrm>
          <a:prstGeom prst="straightConnector1">
            <a:avLst/>
          </a:prstGeom>
          <a:ln w="762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FF528F89-6963-4047-AEB5-DBAA91D4A5AB}"/>
              </a:ext>
            </a:extLst>
          </p:cNvPr>
          <p:cNvCxnSpPr>
            <a:cxnSpLocks/>
          </p:cNvCxnSpPr>
          <p:nvPr/>
        </p:nvCxnSpPr>
        <p:spPr>
          <a:xfrm>
            <a:off x="2497007" y="986568"/>
            <a:ext cx="1343473" cy="1218771"/>
          </a:xfrm>
          <a:prstGeom prst="straightConnector1">
            <a:avLst/>
          </a:prstGeom>
          <a:ln w="76200">
            <a:solidFill>
              <a:schemeClr val="accent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B3E14475-8BCC-4D8D-885E-2D0C3216DEE5}"/>
              </a:ext>
            </a:extLst>
          </p:cNvPr>
          <p:cNvSpPr txBox="1"/>
          <p:nvPr/>
        </p:nvSpPr>
        <p:spPr>
          <a:xfrm>
            <a:off x="1739511" y="2026794"/>
            <a:ext cx="5088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[3]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9FAB2FE-D5DC-4C53-8A07-DD59C99A9AE5}"/>
              </a:ext>
            </a:extLst>
          </p:cNvPr>
          <p:cNvSpPr txBox="1"/>
          <p:nvPr/>
        </p:nvSpPr>
        <p:spPr>
          <a:xfrm>
            <a:off x="2056595" y="4751334"/>
            <a:ext cx="5088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[4]</a:t>
            </a:r>
          </a:p>
        </p:txBody>
      </p:sp>
    </p:spTree>
    <p:extLst>
      <p:ext uri="{BB962C8B-B14F-4D97-AF65-F5344CB8AC3E}">
        <p14:creationId xmlns:p14="http://schemas.microsoft.com/office/powerpoint/2010/main" val="30350272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2DCAE97-385E-4B51-9500-99AF40FE6DA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5179" t="25578" r="6808" b="22041"/>
          <a:stretch/>
        </p:blipFill>
        <p:spPr>
          <a:xfrm>
            <a:off x="3719765" y="1664046"/>
            <a:ext cx="4277053" cy="3315088"/>
          </a:xfrm>
          <a:prstGeom prst="rect">
            <a:avLst/>
          </a:prstGeom>
        </p:spPr>
      </p:pic>
      <p:pic>
        <p:nvPicPr>
          <p:cNvPr id="2" name="Picture 1" descr="A picture containing drawing&#10;&#10;Description automatically generated">
            <a:extLst>
              <a:ext uri="{FF2B5EF4-FFF2-40B4-BE49-F238E27FC236}">
                <a16:creationId xmlns:a16="http://schemas.microsoft.com/office/drawing/2014/main" id="{24FA75B0-CF83-4D6B-90B5-BA9B7FEE1F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7634" y="100160"/>
            <a:ext cx="850083" cy="772187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B8BE0139-6191-4080-8C72-801046250ED5}"/>
              </a:ext>
            </a:extLst>
          </p:cNvPr>
          <p:cNvSpPr/>
          <p:nvPr/>
        </p:nvSpPr>
        <p:spPr>
          <a:xfrm>
            <a:off x="501812" y="214381"/>
            <a:ext cx="1978090" cy="77218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Atmospheric Data 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CFDD065-E17F-402C-9C39-7DE12D21BB42}"/>
              </a:ext>
            </a:extLst>
          </p:cNvPr>
          <p:cNvSpPr/>
          <p:nvPr/>
        </p:nvSpPr>
        <p:spPr>
          <a:xfrm>
            <a:off x="829939" y="1574939"/>
            <a:ext cx="1321836" cy="77218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SMART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23B6C31-C509-4AB6-BCE9-9C75F7C07184}"/>
              </a:ext>
            </a:extLst>
          </p:cNvPr>
          <p:cNvSpPr/>
          <p:nvPr/>
        </p:nvSpPr>
        <p:spPr>
          <a:xfrm>
            <a:off x="670696" y="2935497"/>
            <a:ext cx="1640321" cy="77218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Transit Files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5FAA8A8-A42E-4115-BB0F-F0FEDC5B844C}"/>
              </a:ext>
            </a:extLst>
          </p:cNvPr>
          <p:cNvSpPr/>
          <p:nvPr/>
        </p:nvSpPr>
        <p:spPr>
          <a:xfrm>
            <a:off x="604448" y="4296055"/>
            <a:ext cx="1875454" cy="77218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JWST Noise Model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2A2EC04-0886-40EA-A486-944EB31EA3AA}"/>
              </a:ext>
            </a:extLst>
          </p:cNvPr>
          <p:cNvSpPr/>
          <p:nvPr/>
        </p:nvSpPr>
        <p:spPr>
          <a:xfrm>
            <a:off x="722014" y="5656613"/>
            <a:ext cx="1640321" cy="77218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Signal to Noise Ratio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A6F33ADE-82AD-4398-9A2E-CF0A0AC1956F}"/>
              </a:ext>
            </a:extLst>
          </p:cNvPr>
          <p:cNvCxnSpPr>
            <a:stCxn id="12" idx="2"/>
            <a:endCxn id="15" idx="0"/>
          </p:cNvCxnSpPr>
          <p:nvPr/>
        </p:nvCxnSpPr>
        <p:spPr>
          <a:xfrm>
            <a:off x="1490857" y="986568"/>
            <a:ext cx="0" cy="588371"/>
          </a:xfrm>
          <a:prstGeom prst="line">
            <a:avLst/>
          </a:prstGeom>
          <a:ln w="762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81266498-94FB-46E3-9D2C-934B834CD5B3}"/>
              </a:ext>
            </a:extLst>
          </p:cNvPr>
          <p:cNvCxnSpPr>
            <a:stCxn id="15" idx="2"/>
            <a:endCxn id="16" idx="0"/>
          </p:cNvCxnSpPr>
          <p:nvPr/>
        </p:nvCxnSpPr>
        <p:spPr>
          <a:xfrm>
            <a:off x="1490857" y="2347126"/>
            <a:ext cx="0" cy="588371"/>
          </a:xfrm>
          <a:prstGeom prst="straightConnector1">
            <a:avLst/>
          </a:prstGeom>
          <a:ln w="762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B3C63B22-DC3A-40A1-95EA-98463954BD96}"/>
              </a:ext>
            </a:extLst>
          </p:cNvPr>
          <p:cNvCxnSpPr/>
          <p:nvPr/>
        </p:nvCxnSpPr>
        <p:spPr>
          <a:xfrm>
            <a:off x="1490856" y="3707684"/>
            <a:ext cx="0" cy="588371"/>
          </a:xfrm>
          <a:prstGeom prst="line">
            <a:avLst/>
          </a:prstGeom>
          <a:ln w="762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39AF3829-9D4C-4CF2-B2C1-9294FC7ADC45}"/>
              </a:ext>
            </a:extLst>
          </p:cNvPr>
          <p:cNvCxnSpPr/>
          <p:nvPr/>
        </p:nvCxnSpPr>
        <p:spPr>
          <a:xfrm>
            <a:off x="1501256" y="5068242"/>
            <a:ext cx="0" cy="588371"/>
          </a:xfrm>
          <a:prstGeom prst="straightConnector1">
            <a:avLst/>
          </a:prstGeom>
          <a:ln w="762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29EEAF24-BC9E-4D64-9FDC-9E0A1419588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5638" t="29797" r="6807" b="17822"/>
          <a:stretch/>
        </p:blipFill>
        <p:spPr>
          <a:xfrm>
            <a:off x="7650030" y="1664046"/>
            <a:ext cx="4225390" cy="331508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6068DA1-4528-4DE1-86D8-BDF74AEF538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2398" t="25645" r="22857" b="23809"/>
          <a:stretch/>
        </p:blipFill>
        <p:spPr>
          <a:xfrm rot="5400000">
            <a:off x="7125505" y="2627805"/>
            <a:ext cx="1049049" cy="6286055"/>
          </a:xfrm>
          <a:prstGeom prst="rect">
            <a:avLst/>
          </a:prstGeom>
        </p:spPr>
      </p:pic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F6D0F914-4C86-4E5D-AA5A-86F8FFA3D789}"/>
              </a:ext>
            </a:extLst>
          </p:cNvPr>
          <p:cNvCxnSpPr>
            <a:cxnSpLocks/>
            <a:stCxn id="16" idx="3"/>
            <a:endCxn id="3" idx="1"/>
          </p:cNvCxnSpPr>
          <p:nvPr/>
        </p:nvCxnSpPr>
        <p:spPr>
          <a:xfrm flipV="1">
            <a:off x="2311017" y="3321590"/>
            <a:ext cx="1408748" cy="1"/>
          </a:xfrm>
          <a:prstGeom prst="straightConnector1">
            <a:avLst/>
          </a:prstGeom>
          <a:ln w="76200">
            <a:solidFill>
              <a:schemeClr val="accent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883178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drawing&#10;&#10;Description automatically generated">
            <a:extLst>
              <a:ext uri="{FF2B5EF4-FFF2-40B4-BE49-F238E27FC236}">
                <a16:creationId xmlns:a16="http://schemas.microsoft.com/office/drawing/2014/main" id="{24FA75B0-CF83-4D6B-90B5-BA9B7FEE1F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7634" y="100160"/>
            <a:ext cx="850083" cy="772187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B8BE0139-6191-4080-8C72-801046250ED5}"/>
              </a:ext>
            </a:extLst>
          </p:cNvPr>
          <p:cNvSpPr/>
          <p:nvPr/>
        </p:nvSpPr>
        <p:spPr>
          <a:xfrm>
            <a:off x="501812" y="214381"/>
            <a:ext cx="1978090" cy="77218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Atmospheric Data 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CFDD065-E17F-402C-9C39-7DE12D21BB42}"/>
              </a:ext>
            </a:extLst>
          </p:cNvPr>
          <p:cNvSpPr/>
          <p:nvPr/>
        </p:nvSpPr>
        <p:spPr>
          <a:xfrm>
            <a:off x="829939" y="1574939"/>
            <a:ext cx="1321836" cy="77218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SMART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23B6C31-C509-4AB6-BCE9-9C75F7C07184}"/>
              </a:ext>
            </a:extLst>
          </p:cNvPr>
          <p:cNvSpPr/>
          <p:nvPr/>
        </p:nvSpPr>
        <p:spPr>
          <a:xfrm>
            <a:off x="670696" y="2935497"/>
            <a:ext cx="1640321" cy="77218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Transit Files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5FAA8A8-A42E-4115-BB0F-F0FEDC5B844C}"/>
              </a:ext>
            </a:extLst>
          </p:cNvPr>
          <p:cNvSpPr/>
          <p:nvPr/>
        </p:nvSpPr>
        <p:spPr>
          <a:xfrm>
            <a:off x="604448" y="4296055"/>
            <a:ext cx="1875454" cy="77218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JWST Noise Model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2A2EC04-0886-40EA-A486-944EB31EA3AA}"/>
              </a:ext>
            </a:extLst>
          </p:cNvPr>
          <p:cNvSpPr/>
          <p:nvPr/>
        </p:nvSpPr>
        <p:spPr>
          <a:xfrm>
            <a:off x="722014" y="5656613"/>
            <a:ext cx="1640321" cy="77218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Signal to Noise Ratio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A6F33ADE-82AD-4398-9A2E-CF0A0AC1956F}"/>
              </a:ext>
            </a:extLst>
          </p:cNvPr>
          <p:cNvCxnSpPr>
            <a:stCxn id="12" idx="2"/>
            <a:endCxn id="15" idx="0"/>
          </p:cNvCxnSpPr>
          <p:nvPr/>
        </p:nvCxnSpPr>
        <p:spPr>
          <a:xfrm>
            <a:off x="1490857" y="986568"/>
            <a:ext cx="0" cy="588371"/>
          </a:xfrm>
          <a:prstGeom prst="line">
            <a:avLst/>
          </a:prstGeom>
          <a:ln w="762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81266498-94FB-46E3-9D2C-934B834CD5B3}"/>
              </a:ext>
            </a:extLst>
          </p:cNvPr>
          <p:cNvCxnSpPr>
            <a:stCxn id="15" idx="2"/>
            <a:endCxn id="16" idx="0"/>
          </p:cNvCxnSpPr>
          <p:nvPr/>
        </p:nvCxnSpPr>
        <p:spPr>
          <a:xfrm>
            <a:off x="1490857" y="2347126"/>
            <a:ext cx="0" cy="588371"/>
          </a:xfrm>
          <a:prstGeom prst="straightConnector1">
            <a:avLst/>
          </a:prstGeom>
          <a:ln w="762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B3C63B22-DC3A-40A1-95EA-98463954BD96}"/>
              </a:ext>
            </a:extLst>
          </p:cNvPr>
          <p:cNvCxnSpPr/>
          <p:nvPr/>
        </p:nvCxnSpPr>
        <p:spPr>
          <a:xfrm>
            <a:off x="1490856" y="3707684"/>
            <a:ext cx="0" cy="588371"/>
          </a:xfrm>
          <a:prstGeom prst="line">
            <a:avLst/>
          </a:prstGeom>
          <a:ln w="762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39AF3829-9D4C-4CF2-B2C1-9294FC7ADC45}"/>
              </a:ext>
            </a:extLst>
          </p:cNvPr>
          <p:cNvCxnSpPr/>
          <p:nvPr/>
        </p:nvCxnSpPr>
        <p:spPr>
          <a:xfrm>
            <a:off x="1501256" y="5068242"/>
            <a:ext cx="0" cy="588371"/>
          </a:xfrm>
          <a:prstGeom prst="straightConnector1">
            <a:avLst/>
          </a:prstGeom>
          <a:ln w="762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Group 5">
            <a:extLst>
              <a:ext uri="{FF2B5EF4-FFF2-40B4-BE49-F238E27FC236}">
                <a16:creationId xmlns:a16="http://schemas.microsoft.com/office/drawing/2014/main" id="{08F8AB0E-EA12-4CEC-A01F-240027B506FF}"/>
              </a:ext>
            </a:extLst>
          </p:cNvPr>
          <p:cNvGrpSpPr/>
          <p:nvPr/>
        </p:nvGrpSpPr>
        <p:grpSpPr>
          <a:xfrm>
            <a:off x="3300062" y="1987638"/>
            <a:ext cx="8425509" cy="4081674"/>
            <a:chOff x="2603264" y="1457836"/>
            <a:chExt cx="9507850" cy="4198777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735618C9-88B7-43EB-9F8B-F20AF8DEB3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8342" t="19864" r="13673" b="18912"/>
            <a:stretch/>
          </p:blipFill>
          <p:spPr>
            <a:xfrm>
              <a:off x="2603264" y="1457836"/>
              <a:ext cx="9507850" cy="4198777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4E1ED7AA-FF64-4CAA-8E42-E70F1E91989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65510" t="76463" r="27449" b="20680"/>
            <a:stretch/>
          </p:blipFill>
          <p:spPr>
            <a:xfrm>
              <a:off x="4621764" y="5362427"/>
              <a:ext cx="1163216" cy="265517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3ADEBA75-C159-4DCC-8613-64B7E0B7F04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65510" t="76463" r="27449" b="20680"/>
            <a:stretch/>
          </p:blipFill>
          <p:spPr>
            <a:xfrm>
              <a:off x="9527528" y="5362426"/>
              <a:ext cx="1163216" cy="265517"/>
            </a:xfrm>
            <a:prstGeom prst="rect">
              <a:avLst/>
            </a:prstGeom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2600BFA4-4E01-4B4F-8CD6-D066F53CCB1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48827" t="61360" r="49311" b="34430"/>
            <a:stretch/>
          </p:blipFill>
          <p:spPr>
            <a:xfrm>
              <a:off x="2603264" y="2215749"/>
              <a:ext cx="334464" cy="425562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44CF0D3E-71A4-4593-A906-8F397331B8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48827" t="61360" r="49311" b="34430"/>
            <a:stretch/>
          </p:blipFill>
          <p:spPr>
            <a:xfrm>
              <a:off x="2603264" y="4216690"/>
              <a:ext cx="334464" cy="425562"/>
            </a:xfrm>
            <a:prstGeom prst="rect">
              <a:avLst/>
            </a:prstGeom>
          </p:spPr>
        </p:pic>
      </p:grpSp>
      <p:sp>
        <p:nvSpPr>
          <p:cNvPr id="23" name="Rectangle 22">
            <a:extLst>
              <a:ext uri="{FF2B5EF4-FFF2-40B4-BE49-F238E27FC236}">
                <a16:creationId xmlns:a16="http://schemas.microsoft.com/office/drawing/2014/main" id="{FC64ED9F-B7D8-42FE-B6DE-0018E056CA4A}"/>
              </a:ext>
            </a:extLst>
          </p:cNvPr>
          <p:cNvSpPr/>
          <p:nvPr/>
        </p:nvSpPr>
        <p:spPr>
          <a:xfrm>
            <a:off x="4964335" y="1043899"/>
            <a:ext cx="5096961" cy="77218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TRAPPIST-1e Signal to Noise Ratios of 1 Transit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D99A8FB4-03F5-44AB-AB43-F4F08488A5AD}"/>
              </a:ext>
            </a:extLst>
          </p:cNvPr>
          <p:cNvCxnSpPr>
            <a:cxnSpLocks/>
            <a:endCxn id="5" idx="1"/>
          </p:cNvCxnSpPr>
          <p:nvPr/>
        </p:nvCxnSpPr>
        <p:spPr>
          <a:xfrm flipV="1">
            <a:off x="2387665" y="4028475"/>
            <a:ext cx="912397" cy="1628138"/>
          </a:xfrm>
          <a:prstGeom prst="straightConnector1">
            <a:avLst/>
          </a:prstGeom>
          <a:ln w="76200">
            <a:solidFill>
              <a:schemeClr val="accent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92785672"/>
      </p:ext>
    </p:extLst>
  </p:cSld>
  <p:clrMapOvr>
    <a:masterClrMapping/>
  </p:clrMapOvr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lateVTI">
  <a:themeElements>
    <a:clrScheme name="Slate">
      <a:dk1>
        <a:sysClr val="windowText" lastClr="000000"/>
      </a:dk1>
      <a:lt1>
        <a:sysClr val="window" lastClr="FFFFFF"/>
      </a:lt1>
      <a:dk2>
        <a:srgbClr val="212123"/>
      </a:dk2>
      <a:lt2>
        <a:srgbClr val="DADADA"/>
      </a:lt2>
      <a:accent1>
        <a:srgbClr val="BC451B"/>
      </a:accent1>
      <a:accent2>
        <a:srgbClr val="D3BA68"/>
      </a:accent2>
      <a:accent3>
        <a:srgbClr val="BB8640"/>
      </a:accent3>
      <a:accent4>
        <a:srgbClr val="AD9277"/>
      </a:accent4>
      <a:accent5>
        <a:srgbClr val="A55A43"/>
      </a:accent5>
      <a:accent6>
        <a:srgbClr val="AD9D7B"/>
      </a:accent6>
      <a:hlink>
        <a:srgbClr val="E98052"/>
      </a:hlink>
      <a:folHlink>
        <a:srgbClr val="F4B69B"/>
      </a:folHlink>
    </a:clrScheme>
    <a:fontScheme name="Slate">
      <a:majorFont>
        <a:latin typeface="Bodoni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oudy Old Style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ate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hardEdge"/>
          </a:sp3d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lumMod val="80000"/>
              </a:schemeClr>
              <a:schemeClr val="phClr">
                <a:tint val="98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ateVTI" id="{35C4A07C-0176-4A32-9BCB-B016516853F0}" vid="{9B70D35C-BCA8-4715-BB49-8BE54A7FC07C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TM10001115[[fn=Parcel]]</Template>
  <TotalTime>2999</TotalTime>
  <Words>582</Words>
  <Application>Microsoft Office PowerPoint</Application>
  <PresentationFormat>Widescreen</PresentationFormat>
  <Paragraphs>105</Paragraphs>
  <Slides>12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22" baseType="lpstr">
      <vt:lpstr>Arial</vt:lpstr>
      <vt:lpstr>Bodoni MT</vt:lpstr>
      <vt:lpstr>Calibri</vt:lpstr>
      <vt:lpstr>Calibri Light</vt:lpstr>
      <vt:lpstr>Cambria Math</vt:lpstr>
      <vt:lpstr>Goudy Old Style</vt:lpstr>
      <vt:lpstr>Times New Roman</vt:lpstr>
      <vt:lpstr>Wingdings 2</vt:lpstr>
      <vt:lpstr>Office Theme</vt:lpstr>
      <vt:lpstr>SlateVTI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Exploring the Capability of the James Webb Space Telescope to Characterize Exoplanet Atmospheres</dc:title>
  <dc:creator>Megan Gialluca</dc:creator>
  <cp:lastModifiedBy>Megan Gialluca</cp:lastModifiedBy>
  <cp:revision>48</cp:revision>
  <dcterms:created xsi:type="dcterms:W3CDTF">2020-02-20T02:16:57Z</dcterms:created>
  <dcterms:modified xsi:type="dcterms:W3CDTF">2020-04-03T22:44:17Z</dcterms:modified>
</cp:coreProperties>
</file>